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Leckerli One" charset="1" panose="02000503000000020003"/>
      <p:regular r:id="rId35"/>
    </p:embeddedFont>
    <p:embeddedFont>
      <p:font typeface="Poppins Medium" charset="1" panose="00000600000000000000"/>
      <p:regular r:id="rId36"/>
    </p:embeddedFont>
    <p:embeddedFont>
      <p:font typeface="Adumu Regular" charset="1" panose="02000503000000000000"/>
      <p:regular r:id="rId37"/>
    </p:embeddedFont>
    <p:embeddedFont>
      <p:font typeface="Poppins Bold" charset="1" panose="00000800000000000000"/>
      <p:regular r:id="rId38"/>
    </p:embeddedFont>
    <p:embeddedFont>
      <p:font typeface="Bobby Jones" charset="1" panose="00000000000000000000"/>
      <p:regular r:id="rId39"/>
    </p:embeddedFont>
    <p:embeddedFont>
      <p:font typeface="Poppins" charset="1" panose="00000500000000000000"/>
      <p:regular r:id="rId40"/>
    </p:embeddedFont>
    <p:embeddedFont>
      <p:font typeface="Open Sans Medium" charset="1" panose="00000000000000000000"/>
      <p:regular r:id="rId41"/>
    </p:embeddedFont>
    <p:embeddedFont>
      <p:font typeface="Playfair Display Bold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png" Type="http://schemas.openxmlformats.org/officeDocument/2006/relationships/image"/><Relationship Id="rId2" Target="../media/image102.png" Type="http://schemas.openxmlformats.org/officeDocument/2006/relationships/image"/><Relationship Id="rId3" Target="../media/image103.svg" Type="http://schemas.openxmlformats.org/officeDocument/2006/relationships/image"/><Relationship Id="rId4" Target="../media/image104.png" Type="http://schemas.openxmlformats.org/officeDocument/2006/relationships/image"/><Relationship Id="rId5" Target="../media/image105.svg" Type="http://schemas.openxmlformats.org/officeDocument/2006/relationships/image"/><Relationship Id="rId6" Target="../media/image106.png" Type="http://schemas.openxmlformats.org/officeDocument/2006/relationships/image"/><Relationship Id="rId7" Target="../media/image107.svg" Type="http://schemas.openxmlformats.org/officeDocument/2006/relationships/image"/><Relationship Id="rId8" Target="../media/image108.png" Type="http://schemas.openxmlformats.org/officeDocument/2006/relationships/image"/><Relationship Id="rId9" Target="../media/image10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114.png" Type="http://schemas.openxmlformats.org/officeDocument/2006/relationships/image"/><Relationship Id="rId12" Target="../media/image115.svg" Type="http://schemas.openxmlformats.org/officeDocument/2006/relationships/image"/><Relationship Id="rId2" Target="../media/image111.png" Type="http://schemas.openxmlformats.org/officeDocument/2006/relationships/image"/><Relationship Id="rId3" Target="../media/image112.png" Type="http://schemas.openxmlformats.org/officeDocument/2006/relationships/image"/><Relationship Id="rId4" Target="../media/image113.svg" Type="http://schemas.openxmlformats.org/officeDocument/2006/relationships/image"/><Relationship Id="rId5" Target="../media/image79.png" Type="http://schemas.openxmlformats.org/officeDocument/2006/relationships/image"/><Relationship Id="rId6" Target="../media/image80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116.png" Type="http://schemas.openxmlformats.org/officeDocument/2006/relationships/image"/><Relationship Id="rId5" Target="../media/image117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118.png" Type="http://schemas.openxmlformats.org/officeDocument/2006/relationships/image"/><Relationship Id="rId9" Target="../media/image1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118.png" Type="http://schemas.openxmlformats.org/officeDocument/2006/relationships/image"/><Relationship Id="rId5" Target="../media/image119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116.png" Type="http://schemas.openxmlformats.org/officeDocument/2006/relationships/image"/><Relationship Id="rId9" Target="../media/image1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2.png" Type="http://schemas.openxmlformats.org/officeDocument/2006/relationships/image"/><Relationship Id="rId11" Target="../media/image123.svg" Type="http://schemas.openxmlformats.org/officeDocument/2006/relationships/image"/><Relationship Id="rId12" Target="../media/image118.png" Type="http://schemas.openxmlformats.org/officeDocument/2006/relationships/image"/><Relationship Id="rId13" Target="../media/image119.svg" Type="http://schemas.openxmlformats.org/officeDocument/2006/relationships/image"/><Relationship Id="rId2" Target="../media/image120.png" Type="http://schemas.openxmlformats.org/officeDocument/2006/relationships/image"/><Relationship Id="rId3" Target="../media/image121.pn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116.png" Type="http://schemas.openxmlformats.org/officeDocument/2006/relationships/image"/><Relationship Id="rId7" Target="../media/image117.sv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2.png" Type="http://schemas.openxmlformats.org/officeDocument/2006/relationships/image"/><Relationship Id="rId11" Target="../media/image133.svg" Type="http://schemas.openxmlformats.org/officeDocument/2006/relationships/image"/><Relationship Id="rId12" Target="../media/image134.png" Type="http://schemas.openxmlformats.org/officeDocument/2006/relationships/image"/><Relationship Id="rId13" Target="../media/image135.png" Type="http://schemas.openxmlformats.org/officeDocument/2006/relationships/image"/><Relationship Id="rId14" Target="../media/image136.png" Type="http://schemas.openxmlformats.org/officeDocument/2006/relationships/image"/><Relationship Id="rId15" Target="../media/image137.svg" Type="http://schemas.openxmlformats.org/officeDocument/2006/relationships/image"/><Relationship Id="rId2" Target="../media/image124.png" Type="http://schemas.openxmlformats.org/officeDocument/2006/relationships/image"/><Relationship Id="rId3" Target="../media/image125.svg" Type="http://schemas.openxmlformats.org/officeDocument/2006/relationships/image"/><Relationship Id="rId4" Target="../media/image126.png" Type="http://schemas.openxmlformats.org/officeDocument/2006/relationships/image"/><Relationship Id="rId5" Target="../media/image127.svg" Type="http://schemas.openxmlformats.org/officeDocument/2006/relationships/image"/><Relationship Id="rId6" Target="../media/image128.png" Type="http://schemas.openxmlformats.org/officeDocument/2006/relationships/image"/><Relationship Id="rId7" Target="../media/image129.svg" Type="http://schemas.openxmlformats.org/officeDocument/2006/relationships/image"/><Relationship Id="rId8" Target="../media/image130.png" Type="http://schemas.openxmlformats.org/officeDocument/2006/relationships/image"/><Relationship Id="rId9" Target="../media/image13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8.png" Type="http://schemas.openxmlformats.org/officeDocument/2006/relationships/image"/><Relationship Id="rId3" Target="../media/image139.svg" Type="http://schemas.openxmlformats.org/officeDocument/2006/relationships/image"/><Relationship Id="rId4" Target="../media/image140.png" Type="http://schemas.openxmlformats.org/officeDocument/2006/relationships/image"/><Relationship Id="rId5" Target="../media/image141.svg" Type="http://schemas.openxmlformats.org/officeDocument/2006/relationships/image"/><Relationship Id="rId6" Target="../media/image142.png" Type="http://schemas.openxmlformats.org/officeDocument/2006/relationships/image"/><Relationship Id="rId7" Target="../media/image14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4.png" Type="http://schemas.openxmlformats.org/officeDocument/2006/relationships/image"/><Relationship Id="rId3" Target="../media/image145.png" Type="http://schemas.openxmlformats.org/officeDocument/2006/relationships/image"/><Relationship Id="rId4" Target="../media/image146.png" Type="http://schemas.openxmlformats.org/officeDocument/2006/relationships/image"/><Relationship Id="rId5" Target="../media/image147.svg" Type="http://schemas.openxmlformats.org/officeDocument/2006/relationships/image"/><Relationship Id="rId6" Target="../media/image148.png" Type="http://schemas.openxmlformats.org/officeDocument/2006/relationships/image"/><Relationship Id="rId7" Target="../media/image149.svg" Type="http://schemas.openxmlformats.org/officeDocument/2006/relationships/image"/><Relationship Id="rId8" Target="../media/image150.png" Type="http://schemas.openxmlformats.org/officeDocument/2006/relationships/image"/><Relationship Id="rId9" Target="../media/image15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0.png" Type="http://schemas.openxmlformats.org/officeDocument/2006/relationships/image"/><Relationship Id="rId11" Target="../media/image161.png" Type="http://schemas.openxmlformats.org/officeDocument/2006/relationships/image"/><Relationship Id="rId12" Target="../media/image162.svg" Type="http://schemas.openxmlformats.org/officeDocument/2006/relationships/image"/><Relationship Id="rId2" Target="../media/image152.png" Type="http://schemas.openxmlformats.org/officeDocument/2006/relationships/image"/><Relationship Id="rId3" Target="../media/image153.svg" Type="http://schemas.openxmlformats.org/officeDocument/2006/relationships/image"/><Relationship Id="rId4" Target="../media/image154.png" Type="http://schemas.openxmlformats.org/officeDocument/2006/relationships/image"/><Relationship Id="rId5" Target="../media/image155.svg" Type="http://schemas.openxmlformats.org/officeDocument/2006/relationships/image"/><Relationship Id="rId6" Target="../media/image156.png" Type="http://schemas.openxmlformats.org/officeDocument/2006/relationships/image"/><Relationship Id="rId7" Target="../media/image157.svg" Type="http://schemas.openxmlformats.org/officeDocument/2006/relationships/image"/><Relationship Id="rId8" Target="../media/image158.png" Type="http://schemas.openxmlformats.org/officeDocument/2006/relationships/image"/><Relationship Id="rId9" Target="../media/image15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svg" Type="http://schemas.openxmlformats.org/officeDocument/2006/relationships/image"/><Relationship Id="rId12" Target="../media/image169.png" Type="http://schemas.openxmlformats.org/officeDocument/2006/relationships/image"/><Relationship Id="rId13" Target="../media/image170.svg" Type="http://schemas.openxmlformats.org/officeDocument/2006/relationships/image"/><Relationship Id="rId2" Target="../media/image163.png" Type="http://schemas.openxmlformats.org/officeDocument/2006/relationships/image"/><Relationship Id="rId3" Target="../media/image164.svg" Type="http://schemas.openxmlformats.org/officeDocument/2006/relationships/image"/><Relationship Id="rId4" Target="../media/image132.png" Type="http://schemas.openxmlformats.org/officeDocument/2006/relationships/image"/><Relationship Id="rId5" Target="../media/image133.svg" Type="http://schemas.openxmlformats.org/officeDocument/2006/relationships/image"/><Relationship Id="rId6" Target="../media/image165.png" Type="http://schemas.openxmlformats.org/officeDocument/2006/relationships/image"/><Relationship Id="rId7" Target="../media/image166.svg" Type="http://schemas.openxmlformats.org/officeDocument/2006/relationships/image"/><Relationship Id="rId8" Target="../media/image167.png" Type="http://schemas.openxmlformats.org/officeDocument/2006/relationships/image"/><Relationship Id="rId9" Target="../media/image16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77.png" Type="http://schemas.openxmlformats.org/officeDocument/2006/relationships/image"/><Relationship Id="rId13" Target="../media/image178.svg" Type="http://schemas.openxmlformats.org/officeDocument/2006/relationships/image"/><Relationship Id="rId14" Target="../media/image179.png" Type="http://schemas.openxmlformats.org/officeDocument/2006/relationships/image"/><Relationship Id="rId2" Target="../media/image171.png" Type="http://schemas.openxmlformats.org/officeDocument/2006/relationships/image"/><Relationship Id="rId3" Target="../media/image172.svg" Type="http://schemas.openxmlformats.org/officeDocument/2006/relationships/image"/><Relationship Id="rId4" Target="../media/image173.png" Type="http://schemas.openxmlformats.org/officeDocument/2006/relationships/image"/><Relationship Id="rId5" Target="../media/image174.svg" Type="http://schemas.openxmlformats.org/officeDocument/2006/relationships/image"/><Relationship Id="rId6" Target="../media/image175.png" Type="http://schemas.openxmlformats.org/officeDocument/2006/relationships/image"/><Relationship Id="rId7" Target="../media/image176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0.png" Type="http://schemas.openxmlformats.org/officeDocument/2006/relationships/image"/><Relationship Id="rId3" Target="../media/image181.svg" Type="http://schemas.openxmlformats.org/officeDocument/2006/relationships/image"/><Relationship Id="rId4" Target="../media/image182.png" Type="http://schemas.openxmlformats.org/officeDocument/2006/relationships/image"/><Relationship Id="rId5" Target="../media/image183.svg" Type="http://schemas.openxmlformats.org/officeDocument/2006/relationships/image"/><Relationship Id="rId6" Target="../media/image184.png" Type="http://schemas.openxmlformats.org/officeDocument/2006/relationships/image"/><Relationship Id="rId7" Target="../media/image185.svg" Type="http://schemas.openxmlformats.org/officeDocument/2006/relationships/image"/><Relationship Id="rId8" Target="../media/image186.jpeg" Type="http://schemas.openxmlformats.org/officeDocument/2006/relationships/image"/><Relationship Id="rId9" Target="../media/image187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2" Target="../media/image188.png" Type="http://schemas.openxmlformats.org/officeDocument/2006/relationships/image"/><Relationship Id="rId3" Target="../media/image189.svg" Type="http://schemas.openxmlformats.org/officeDocument/2006/relationships/image"/><Relationship Id="rId4" Target="../media/image190.png" Type="http://schemas.openxmlformats.org/officeDocument/2006/relationships/image"/><Relationship Id="rId5" Target="../media/image191.svg" Type="http://schemas.openxmlformats.org/officeDocument/2006/relationships/image"/><Relationship Id="rId6" Target="../media/image192.png" Type="http://schemas.openxmlformats.org/officeDocument/2006/relationships/image"/><Relationship Id="rId7" Target="../media/image193.svg" Type="http://schemas.openxmlformats.org/officeDocument/2006/relationships/image"/><Relationship Id="rId8" Target="../media/image194.png" Type="http://schemas.openxmlformats.org/officeDocument/2006/relationships/image"/><Relationship Id="rId9" Target="../media/image19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6.png" Type="http://schemas.openxmlformats.org/officeDocument/2006/relationships/image"/><Relationship Id="rId11" Target="../media/image197.svg" Type="http://schemas.openxmlformats.org/officeDocument/2006/relationships/image"/><Relationship Id="rId2" Target="../media/image188.png" Type="http://schemas.openxmlformats.org/officeDocument/2006/relationships/image"/><Relationship Id="rId3" Target="../media/image189.svg" Type="http://schemas.openxmlformats.org/officeDocument/2006/relationships/image"/><Relationship Id="rId4" Target="../media/image192.png" Type="http://schemas.openxmlformats.org/officeDocument/2006/relationships/image"/><Relationship Id="rId5" Target="../media/image193.svg" Type="http://schemas.openxmlformats.org/officeDocument/2006/relationships/image"/><Relationship Id="rId6" Target="../media/image190.png" Type="http://schemas.openxmlformats.org/officeDocument/2006/relationships/image"/><Relationship Id="rId7" Target="../media/image191.sv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8.png" Type="http://schemas.openxmlformats.org/officeDocument/2006/relationships/image"/><Relationship Id="rId3" Target="../media/image199.svg" Type="http://schemas.openxmlformats.org/officeDocument/2006/relationships/image"/><Relationship Id="rId4" Target="../media/image200.png" Type="http://schemas.openxmlformats.org/officeDocument/2006/relationships/image"/><Relationship Id="rId5" Target="../media/image201.svg" Type="http://schemas.openxmlformats.org/officeDocument/2006/relationships/image"/><Relationship Id="rId6" Target="../media/image202.png" Type="http://schemas.openxmlformats.org/officeDocument/2006/relationships/image"/><Relationship Id="rId7" Target="../media/image203.svg" Type="http://schemas.openxmlformats.org/officeDocument/2006/relationships/image"/><Relationship Id="rId8" Target="../media/image204.png" Type="http://schemas.openxmlformats.org/officeDocument/2006/relationships/image"/><Relationship Id="rId9" Target="../media/image20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8.png" Type="http://schemas.openxmlformats.org/officeDocument/2006/relationships/image"/><Relationship Id="rId3" Target="../media/image199.svg" Type="http://schemas.openxmlformats.org/officeDocument/2006/relationships/image"/><Relationship Id="rId4" Target="../media/image202.png" Type="http://schemas.openxmlformats.org/officeDocument/2006/relationships/image"/><Relationship Id="rId5" Target="../media/image203.svg" Type="http://schemas.openxmlformats.org/officeDocument/2006/relationships/image"/><Relationship Id="rId6" Target="../media/image204.png" Type="http://schemas.openxmlformats.org/officeDocument/2006/relationships/image"/><Relationship Id="rId7" Target="../media/image20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4.jpeg" Type="http://schemas.openxmlformats.org/officeDocument/2006/relationships/image"/><Relationship Id="rId11" Target="../media/image215.jpeg" Type="http://schemas.openxmlformats.org/officeDocument/2006/relationships/image"/><Relationship Id="rId12" Target="../media/image216.png" Type="http://schemas.openxmlformats.org/officeDocument/2006/relationships/image"/><Relationship Id="rId13" Target="../media/image217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16" Target="../media/image77.png" Type="http://schemas.openxmlformats.org/officeDocument/2006/relationships/image"/><Relationship Id="rId17" Target="../media/image78.svg" Type="http://schemas.openxmlformats.org/officeDocument/2006/relationships/image"/><Relationship Id="rId18" Target="../media/image218.png" Type="http://schemas.openxmlformats.org/officeDocument/2006/relationships/image"/><Relationship Id="rId19" Target="../media/image219.svg" Type="http://schemas.openxmlformats.org/officeDocument/2006/relationships/image"/><Relationship Id="rId2" Target="../media/image206.png" Type="http://schemas.openxmlformats.org/officeDocument/2006/relationships/image"/><Relationship Id="rId20" Target="../media/image220.png" Type="http://schemas.openxmlformats.org/officeDocument/2006/relationships/image"/><Relationship Id="rId21" Target="../media/image221.svg" Type="http://schemas.openxmlformats.org/officeDocument/2006/relationships/image"/><Relationship Id="rId22" Target="../media/image45.png" Type="http://schemas.openxmlformats.org/officeDocument/2006/relationships/image"/><Relationship Id="rId23" Target="../media/image46.svg" Type="http://schemas.openxmlformats.org/officeDocument/2006/relationships/image"/><Relationship Id="rId3" Target="../media/image207.svg" Type="http://schemas.openxmlformats.org/officeDocument/2006/relationships/image"/><Relationship Id="rId4" Target="../media/image208.png" Type="http://schemas.openxmlformats.org/officeDocument/2006/relationships/image"/><Relationship Id="rId5" Target="../media/image209.svg" Type="http://schemas.openxmlformats.org/officeDocument/2006/relationships/image"/><Relationship Id="rId6" Target="../media/image210.png" Type="http://schemas.openxmlformats.org/officeDocument/2006/relationships/image"/><Relationship Id="rId7" Target="../media/image211.svg" Type="http://schemas.openxmlformats.org/officeDocument/2006/relationships/image"/><Relationship Id="rId8" Target="../media/image212.png" Type="http://schemas.openxmlformats.org/officeDocument/2006/relationships/image"/><Relationship Id="rId9" Target="../media/image21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6.png" Type="http://schemas.openxmlformats.org/officeDocument/2006/relationships/image"/><Relationship Id="rId11" Target="../media/image137.svg" Type="http://schemas.openxmlformats.org/officeDocument/2006/relationships/image"/><Relationship Id="rId12" Target="../media/image230.jpeg" Type="http://schemas.openxmlformats.org/officeDocument/2006/relationships/image"/><Relationship Id="rId2" Target="../media/image222.png" Type="http://schemas.openxmlformats.org/officeDocument/2006/relationships/image"/><Relationship Id="rId3" Target="../media/image223.svg" Type="http://schemas.openxmlformats.org/officeDocument/2006/relationships/image"/><Relationship Id="rId4" Target="../media/image224.png" Type="http://schemas.openxmlformats.org/officeDocument/2006/relationships/image"/><Relationship Id="rId5" Target="../media/image225.svg" Type="http://schemas.openxmlformats.org/officeDocument/2006/relationships/image"/><Relationship Id="rId6" Target="../media/image226.png" Type="http://schemas.openxmlformats.org/officeDocument/2006/relationships/image"/><Relationship Id="rId7" Target="../media/image227.svg" Type="http://schemas.openxmlformats.org/officeDocument/2006/relationships/image"/><Relationship Id="rId8" Target="../media/image228.jpeg" Type="http://schemas.openxmlformats.org/officeDocument/2006/relationships/image"/><Relationship Id="rId9" Target="../media/image229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1.png" Type="http://schemas.openxmlformats.org/officeDocument/2006/relationships/image"/><Relationship Id="rId3" Target="../media/image232.svg" Type="http://schemas.openxmlformats.org/officeDocument/2006/relationships/image"/><Relationship Id="rId4" Target="../media/image233.png" Type="http://schemas.openxmlformats.org/officeDocument/2006/relationships/image"/><Relationship Id="rId5" Target="../media/image234.svg" Type="http://schemas.openxmlformats.org/officeDocument/2006/relationships/image"/><Relationship Id="rId6" Target="../media/image235.jpeg" Type="http://schemas.openxmlformats.org/officeDocument/2006/relationships/image"/><Relationship Id="rId7" Target="../media/image236.jpeg" Type="http://schemas.openxmlformats.org/officeDocument/2006/relationships/image"/><Relationship Id="rId8" Target="../media/image237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4.png" Type="http://schemas.openxmlformats.org/officeDocument/2006/relationships/image"/><Relationship Id="rId11" Target="../media/image245.svg" Type="http://schemas.openxmlformats.org/officeDocument/2006/relationships/image"/><Relationship Id="rId2" Target="../media/image238.png" Type="http://schemas.openxmlformats.org/officeDocument/2006/relationships/image"/><Relationship Id="rId3" Target="../media/image23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40.png" Type="http://schemas.openxmlformats.org/officeDocument/2006/relationships/image"/><Relationship Id="rId7" Target="../media/image241.svg" Type="http://schemas.openxmlformats.org/officeDocument/2006/relationships/image"/><Relationship Id="rId8" Target="../media/image242.png" Type="http://schemas.openxmlformats.org/officeDocument/2006/relationships/image"/><Relationship Id="rId9" Target="../media/image24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18" Target="../media/image43.png" Type="http://schemas.openxmlformats.org/officeDocument/2006/relationships/image"/><Relationship Id="rId19" Target="../media/image44.svg" Type="http://schemas.openxmlformats.org/officeDocument/2006/relationships/image"/><Relationship Id="rId2" Target="../media/image27.png" Type="http://schemas.openxmlformats.org/officeDocument/2006/relationships/image"/><Relationship Id="rId20" Target="../media/image45.png" Type="http://schemas.openxmlformats.org/officeDocument/2006/relationships/image"/><Relationship Id="rId21" Target="../media/image46.sv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55.png" Type="http://schemas.openxmlformats.org/officeDocument/2006/relationships/image"/><Relationship Id="rId15" Target="../media/image56.sv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18" Target="../media/image57.png" Type="http://schemas.openxmlformats.org/officeDocument/2006/relationships/image"/><Relationship Id="rId19" Target="../media/image5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67.png" Type="http://schemas.openxmlformats.org/officeDocument/2006/relationships/image"/><Relationship Id="rId13" Target="../media/image68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12" Target="../media/image77.png" Type="http://schemas.openxmlformats.org/officeDocument/2006/relationships/image"/><Relationship Id="rId13" Target="../media/image78.svg" Type="http://schemas.openxmlformats.org/officeDocument/2006/relationships/image"/><Relationship Id="rId14" Target="../media/image79.png" Type="http://schemas.openxmlformats.org/officeDocument/2006/relationships/image"/><Relationship Id="rId15" Target="../media/image80.svg" Type="http://schemas.openxmlformats.org/officeDocument/2006/relationships/image"/><Relationship Id="rId16" Target="../media/image81.png" Type="http://schemas.openxmlformats.org/officeDocument/2006/relationships/image"/><Relationship Id="rId17" Target="../media/image82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1.png" Type="http://schemas.openxmlformats.org/officeDocument/2006/relationships/image"/><Relationship Id="rId20" Target="../media/image83.png" Type="http://schemas.openxmlformats.org/officeDocument/2006/relationships/image"/><Relationship Id="rId21" Target="../media/image84.sv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87.png" Type="http://schemas.openxmlformats.org/officeDocument/2006/relationships/image"/><Relationship Id="rId7" Target="../media/image88.svg" Type="http://schemas.openxmlformats.org/officeDocument/2006/relationships/image"/><Relationship Id="rId8" Target="../media/image89.png" Type="http://schemas.openxmlformats.org/officeDocument/2006/relationships/image"/><Relationship Id="rId9" Target="../media/image9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png" Type="http://schemas.openxmlformats.org/officeDocument/2006/relationships/image"/><Relationship Id="rId8" Target="../media/image99.pn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10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76775">
            <a:off x="-6798969" y="-2106947"/>
            <a:ext cx="18272703" cy="17940472"/>
          </a:xfrm>
          <a:custGeom>
            <a:avLst/>
            <a:gdLst/>
            <a:ahLst/>
            <a:cxnLst/>
            <a:rect r="r" b="b" t="t" l="l"/>
            <a:pathLst>
              <a:path h="17940472" w="18272703">
                <a:moveTo>
                  <a:pt x="0" y="0"/>
                </a:moveTo>
                <a:lnTo>
                  <a:pt x="18272703" y="0"/>
                </a:lnTo>
                <a:lnTo>
                  <a:pt x="18272703" y="17940473"/>
                </a:lnTo>
                <a:lnTo>
                  <a:pt x="0" y="1794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28938">
            <a:off x="-2565569" y="-4012052"/>
            <a:ext cx="8172698" cy="8024104"/>
          </a:xfrm>
          <a:custGeom>
            <a:avLst/>
            <a:gdLst/>
            <a:ahLst/>
            <a:cxnLst/>
            <a:rect r="r" b="b" t="t" l="l"/>
            <a:pathLst>
              <a:path h="8024104" w="8172698">
                <a:moveTo>
                  <a:pt x="0" y="0"/>
                </a:moveTo>
                <a:lnTo>
                  <a:pt x="8172699" y="0"/>
                </a:lnTo>
                <a:lnTo>
                  <a:pt x="8172699" y="8024104"/>
                </a:lnTo>
                <a:lnTo>
                  <a:pt x="0" y="8024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79822" y="-446452"/>
            <a:ext cx="19047645" cy="6307696"/>
            <a:chOff x="0" y="0"/>
            <a:chExt cx="5016664" cy="16612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16664" cy="1661286"/>
            </a:xfrm>
            <a:custGeom>
              <a:avLst/>
              <a:gdLst/>
              <a:ahLst/>
              <a:cxnLst/>
              <a:rect r="r" b="b" t="t" l="l"/>
              <a:pathLst>
                <a:path h="1661286" w="5016664">
                  <a:moveTo>
                    <a:pt x="0" y="0"/>
                  </a:moveTo>
                  <a:lnTo>
                    <a:pt x="5016664" y="0"/>
                  </a:lnTo>
                  <a:lnTo>
                    <a:pt x="5016664" y="1661286"/>
                  </a:lnTo>
                  <a:lnTo>
                    <a:pt x="0" y="1661286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16664" cy="169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835438" y="1859514"/>
            <a:ext cx="3780549" cy="2576753"/>
            <a:chOff x="0" y="0"/>
            <a:chExt cx="995700" cy="6786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5700" cy="678651"/>
            </a:xfrm>
            <a:custGeom>
              <a:avLst/>
              <a:gdLst/>
              <a:ahLst/>
              <a:cxnLst/>
              <a:rect r="r" b="b" t="t" l="l"/>
              <a:pathLst>
                <a:path h="678651" w="995700">
                  <a:moveTo>
                    <a:pt x="204783" y="0"/>
                  </a:moveTo>
                  <a:lnTo>
                    <a:pt x="790917" y="0"/>
                  </a:lnTo>
                  <a:cubicBezTo>
                    <a:pt x="904016" y="0"/>
                    <a:pt x="995700" y="91684"/>
                    <a:pt x="995700" y="204783"/>
                  </a:cubicBezTo>
                  <a:lnTo>
                    <a:pt x="995700" y="473868"/>
                  </a:lnTo>
                  <a:cubicBezTo>
                    <a:pt x="995700" y="586967"/>
                    <a:pt x="904016" y="678651"/>
                    <a:pt x="790917" y="678651"/>
                  </a:cubicBezTo>
                  <a:lnTo>
                    <a:pt x="204783" y="678651"/>
                  </a:lnTo>
                  <a:cubicBezTo>
                    <a:pt x="91684" y="678651"/>
                    <a:pt x="0" y="586967"/>
                    <a:pt x="0" y="473868"/>
                  </a:cubicBezTo>
                  <a:lnTo>
                    <a:pt x="0" y="204783"/>
                  </a:lnTo>
                  <a:cubicBezTo>
                    <a:pt x="0" y="91684"/>
                    <a:pt x="91684" y="0"/>
                    <a:pt x="204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95700" cy="71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13964863" y="2119717"/>
            <a:ext cx="1521698" cy="2056348"/>
          </a:xfrm>
          <a:custGeom>
            <a:avLst/>
            <a:gdLst/>
            <a:ahLst/>
            <a:cxnLst/>
            <a:rect r="r" b="b" t="t" l="l"/>
            <a:pathLst>
              <a:path h="2056348" w="1521698">
                <a:moveTo>
                  <a:pt x="0" y="0"/>
                </a:moveTo>
                <a:lnTo>
                  <a:pt x="1521698" y="0"/>
                </a:lnTo>
                <a:lnTo>
                  <a:pt x="1521698" y="2056348"/>
                </a:lnTo>
                <a:lnTo>
                  <a:pt x="0" y="2056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6653" y="6172200"/>
            <a:ext cx="4463787" cy="4114800"/>
          </a:xfrm>
          <a:custGeom>
            <a:avLst/>
            <a:gdLst/>
            <a:ahLst/>
            <a:cxnLst/>
            <a:rect r="r" b="b" t="t" l="l"/>
            <a:pathLst>
              <a:path h="4114800" w="4463787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27134" y="6172200"/>
            <a:ext cx="3389099" cy="4114800"/>
          </a:xfrm>
          <a:custGeom>
            <a:avLst/>
            <a:gdLst/>
            <a:ahLst/>
            <a:cxnLst/>
            <a:rect r="r" b="b" t="t" l="l"/>
            <a:pathLst>
              <a:path h="4114800" w="3389099">
                <a:moveTo>
                  <a:pt x="0" y="0"/>
                </a:moveTo>
                <a:lnTo>
                  <a:pt x="3389099" y="0"/>
                </a:lnTo>
                <a:lnTo>
                  <a:pt x="33890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67352" y="6386286"/>
            <a:ext cx="3958290" cy="3900714"/>
          </a:xfrm>
          <a:custGeom>
            <a:avLst/>
            <a:gdLst/>
            <a:ahLst/>
            <a:cxnLst/>
            <a:rect r="r" b="b" t="t" l="l"/>
            <a:pathLst>
              <a:path h="3900714" w="3958290">
                <a:moveTo>
                  <a:pt x="0" y="0"/>
                </a:moveTo>
                <a:lnTo>
                  <a:pt x="3958289" y="0"/>
                </a:lnTo>
                <a:lnTo>
                  <a:pt x="3958289" y="3900714"/>
                </a:lnTo>
                <a:lnTo>
                  <a:pt x="0" y="39007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47877" y="6279243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2" y="0"/>
                </a:lnTo>
                <a:lnTo>
                  <a:pt x="32993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957110" y="6863289"/>
            <a:ext cx="4020527" cy="3530753"/>
          </a:xfrm>
          <a:custGeom>
            <a:avLst/>
            <a:gdLst/>
            <a:ahLst/>
            <a:cxnLst/>
            <a:rect r="r" b="b" t="t" l="l"/>
            <a:pathLst>
              <a:path h="3530753" w="4020527">
                <a:moveTo>
                  <a:pt x="4020527" y="0"/>
                </a:moveTo>
                <a:lnTo>
                  <a:pt x="0" y="0"/>
                </a:lnTo>
                <a:lnTo>
                  <a:pt x="0" y="3530754"/>
                </a:lnTo>
                <a:lnTo>
                  <a:pt x="4020527" y="3530754"/>
                </a:lnTo>
                <a:lnTo>
                  <a:pt x="4020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356072"/>
            <a:ext cx="12791591" cy="446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98"/>
              </a:lnSpc>
              <a:spcBef>
                <a:spcPct val="0"/>
              </a:spcBef>
            </a:pPr>
            <a:r>
              <a:rPr lang="en-US" sz="12856">
                <a:solidFill>
                  <a:srgbClr val="FFFAEF"/>
                </a:solidFill>
                <a:latin typeface="Leckerli One"/>
                <a:ea typeface="Leckerli One"/>
                <a:cs typeface="Leckerli One"/>
                <a:sym typeface="Leckerli One"/>
              </a:rPr>
              <a:t>Predicting Credit Card Approval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630310" y="-514048"/>
            <a:ext cx="2477320" cy="2904445"/>
          </a:xfrm>
          <a:custGeom>
            <a:avLst/>
            <a:gdLst/>
            <a:ahLst/>
            <a:cxnLst/>
            <a:rect r="r" b="b" t="t" l="l"/>
            <a:pathLst>
              <a:path h="2904445" w="2477320">
                <a:moveTo>
                  <a:pt x="2477320" y="0"/>
                </a:moveTo>
                <a:lnTo>
                  <a:pt x="0" y="0"/>
                </a:lnTo>
                <a:lnTo>
                  <a:pt x="0" y="2904445"/>
                </a:lnTo>
                <a:lnTo>
                  <a:pt x="2477320" y="2904445"/>
                </a:lnTo>
                <a:lnTo>
                  <a:pt x="24773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4873" t="-24274" r="-375601" b="-16226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615294">
            <a:off x="-2576750" y="8372522"/>
            <a:ext cx="5153499" cy="5191254"/>
          </a:xfrm>
          <a:custGeom>
            <a:avLst/>
            <a:gdLst/>
            <a:ahLst/>
            <a:cxnLst/>
            <a:rect r="r" b="b" t="t" l="l"/>
            <a:pathLst>
              <a:path h="5191254" w="5153499">
                <a:moveTo>
                  <a:pt x="5153500" y="0"/>
                </a:moveTo>
                <a:lnTo>
                  <a:pt x="0" y="0"/>
                </a:lnTo>
                <a:lnTo>
                  <a:pt x="0" y="5191253"/>
                </a:lnTo>
                <a:lnTo>
                  <a:pt x="5153500" y="5191253"/>
                </a:lnTo>
                <a:lnTo>
                  <a:pt x="51535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554915">
            <a:off x="17827214" y="1367912"/>
            <a:ext cx="5153499" cy="5191254"/>
          </a:xfrm>
          <a:custGeom>
            <a:avLst/>
            <a:gdLst/>
            <a:ahLst/>
            <a:cxnLst/>
            <a:rect r="r" b="b" t="t" l="l"/>
            <a:pathLst>
              <a:path h="5191254" w="5153499">
                <a:moveTo>
                  <a:pt x="5153499" y="0"/>
                </a:moveTo>
                <a:lnTo>
                  <a:pt x="0" y="0"/>
                </a:lnTo>
                <a:lnTo>
                  <a:pt x="0" y="5191254"/>
                </a:lnTo>
                <a:lnTo>
                  <a:pt x="5153499" y="5191254"/>
                </a:lnTo>
                <a:lnTo>
                  <a:pt x="515349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7338299">
            <a:off x="-2576750" y="-3770308"/>
            <a:ext cx="5153499" cy="5191254"/>
          </a:xfrm>
          <a:custGeom>
            <a:avLst/>
            <a:gdLst/>
            <a:ahLst/>
            <a:cxnLst/>
            <a:rect r="r" b="b" t="t" l="l"/>
            <a:pathLst>
              <a:path h="5191254" w="5153499">
                <a:moveTo>
                  <a:pt x="5153500" y="0"/>
                </a:moveTo>
                <a:lnTo>
                  <a:pt x="0" y="0"/>
                </a:lnTo>
                <a:lnTo>
                  <a:pt x="0" y="5191253"/>
                </a:lnTo>
                <a:lnTo>
                  <a:pt x="5153500" y="5191253"/>
                </a:lnTo>
                <a:lnTo>
                  <a:pt x="51535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8927" y="1350344"/>
            <a:ext cx="17650043" cy="7501268"/>
          </a:xfrm>
          <a:custGeom>
            <a:avLst/>
            <a:gdLst/>
            <a:ahLst/>
            <a:cxnLst/>
            <a:rect r="r" b="b" t="t" l="l"/>
            <a:pathLst>
              <a:path h="7501268" w="17650043">
                <a:moveTo>
                  <a:pt x="0" y="0"/>
                </a:moveTo>
                <a:lnTo>
                  <a:pt x="17650043" y="0"/>
                </a:lnTo>
                <a:lnTo>
                  <a:pt x="17650043" y="7501268"/>
                </a:lnTo>
                <a:lnTo>
                  <a:pt x="0" y="7501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"/>
            <a:ext cx="16278330" cy="9258300"/>
          </a:xfrm>
          <a:custGeom>
            <a:avLst/>
            <a:gdLst/>
            <a:ahLst/>
            <a:cxnLst/>
            <a:rect r="r" b="b" t="t" l="l"/>
            <a:pathLst>
              <a:path h="9258300" w="16278330">
                <a:moveTo>
                  <a:pt x="0" y="0"/>
                </a:moveTo>
                <a:lnTo>
                  <a:pt x="16278330" y="0"/>
                </a:lnTo>
                <a:lnTo>
                  <a:pt x="1627833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30310" y="-514048"/>
            <a:ext cx="2477320" cy="2904445"/>
          </a:xfrm>
          <a:custGeom>
            <a:avLst/>
            <a:gdLst/>
            <a:ahLst/>
            <a:cxnLst/>
            <a:rect r="r" b="b" t="t" l="l"/>
            <a:pathLst>
              <a:path h="2904445" w="2477320">
                <a:moveTo>
                  <a:pt x="2477320" y="0"/>
                </a:moveTo>
                <a:lnTo>
                  <a:pt x="0" y="0"/>
                </a:lnTo>
                <a:lnTo>
                  <a:pt x="0" y="2904445"/>
                </a:lnTo>
                <a:lnTo>
                  <a:pt x="2477320" y="2904445"/>
                </a:lnTo>
                <a:lnTo>
                  <a:pt x="24773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873" t="-24274" r="-375601" b="-1622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61694" y="9258300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276" y="739878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4"/>
                </a:lnTo>
                <a:lnTo>
                  <a:pt x="0" y="577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80724" y="3790576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3638" y="9258300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75558" y="468274"/>
            <a:ext cx="1404258" cy="1120853"/>
          </a:xfrm>
          <a:custGeom>
            <a:avLst/>
            <a:gdLst/>
            <a:ahLst/>
            <a:cxnLst/>
            <a:rect r="r" b="b" t="t" l="l"/>
            <a:pathLst>
              <a:path h="1120853" w="1404258">
                <a:moveTo>
                  <a:pt x="0" y="1120852"/>
                </a:moveTo>
                <a:lnTo>
                  <a:pt x="1404258" y="1120852"/>
                </a:lnTo>
                <a:lnTo>
                  <a:pt x="1404258" y="0"/>
                </a:lnTo>
                <a:lnTo>
                  <a:pt x="0" y="0"/>
                </a:lnTo>
                <a:lnTo>
                  <a:pt x="0" y="11208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05662" y="399736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61694" y="9258300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4769" y="449224"/>
            <a:ext cx="6396047" cy="87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5"/>
              </a:lnSpc>
            </a:pPr>
            <a:r>
              <a:rPr lang="en-US" sz="55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Logistic Regression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2615294">
            <a:off x="-3154136" y="8652961"/>
            <a:ext cx="5153499" cy="5191254"/>
          </a:xfrm>
          <a:custGeom>
            <a:avLst/>
            <a:gdLst/>
            <a:ahLst/>
            <a:cxnLst/>
            <a:rect r="r" b="b" t="t" l="l"/>
            <a:pathLst>
              <a:path h="5191254" w="5153499">
                <a:moveTo>
                  <a:pt x="5153499" y="0"/>
                </a:moveTo>
                <a:lnTo>
                  <a:pt x="0" y="0"/>
                </a:lnTo>
                <a:lnTo>
                  <a:pt x="0" y="5191254"/>
                </a:lnTo>
                <a:lnTo>
                  <a:pt x="5153499" y="5191254"/>
                </a:lnTo>
                <a:lnTo>
                  <a:pt x="51534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5163" y="1589126"/>
            <a:ext cx="17213807" cy="86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FF3131"/>
                </a:solidFill>
                <a:latin typeface="Leckerli One"/>
                <a:ea typeface="Leckerli One"/>
                <a:cs typeface="Leckerli One"/>
                <a:sym typeface="Leckerli One"/>
              </a:rPr>
              <a:t>Goal:</a:t>
            </a:r>
            <a:r>
              <a:rPr lang="en-US" sz="2891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rPr>
              <a:t> Build a Logistic Regression model to predict credit card eligibility (STATUS: 0=eligible, 1=not eligible) using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1801" y="3572840"/>
            <a:ext cx="6877670" cy="303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7"/>
              </a:lnSpc>
              <a:spcBef>
                <a:spcPct val="0"/>
              </a:spcBef>
            </a:pPr>
            <a:r>
              <a:rPr lang="en-US" sz="49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1-Load Data:</a:t>
            </a:r>
          </a:p>
          <a:p>
            <a:pPr algn="ctr">
              <a:lnSpc>
                <a:spcPts val="3643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 Final-Merge-PCA.csv.</a:t>
            </a:r>
          </a:p>
          <a:p>
            <a:pPr algn="ctr">
              <a:lnSpc>
                <a:spcPts val="3643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Split into:</a:t>
            </a:r>
          </a:p>
          <a:p>
            <a:pPr algn="ctr">
              <a:lnSpc>
                <a:spcPts val="3643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X: Features (excluding STATUS, ID, MONTHS_BALANCE).</a:t>
            </a:r>
          </a:p>
          <a:p>
            <a:pPr algn="ctr">
              <a:lnSpc>
                <a:spcPts val="3643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y: Target (STATUS).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551" y="2434671"/>
            <a:ext cx="1900436" cy="87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5"/>
              </a:lnSpc>
              <a:spcBef>
                <a:spcPct val="0"/>
              </a:spcBef>
            </a:pPr>
            <a:r>
              <a:rPr lang="en-US" sz="55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Steps: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4551" y="6813077"/>
            <a:ext cx="5604967" cy="121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3"/>
              </a:lnSpc>
              <a:spcBef>
                <a:spcPct val="0"/>
              </a:spcBef>
            </a:pPr>
            <a:r>
              <a:rPr lang="en-US" sz="51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2-</a:t>
            </a:r>
            <a:r>
              <a:rPr lang="en-US" sz="51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Split Data: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80% training, 20% testing using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21904" y="3315665"/>
            <a:ext cx="5639791" cy="201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3-</a:t>
            </a:r>
            <a:r>
              <a:rPr lang="en-US" sz="38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Dimensionality Reduction: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 PCA (10 components) to reduce data dimensions.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59219" y="5578170"/>
            <a:ext cx="6353719" cy="330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  <a:spcBef>
                <a:spcPct val="0"/>
              </a:spcBef>
            </a:pPr>
            <a:r>
              <a:rPr lang="en-US" sz="48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4-</a:t>
            </a:r>
            <a:r>
              <a:rPr lang="en-US" sz="48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Train Initial Model: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Logistic Regression with class_weight='balanced'.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 and test the model.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Accuracy: 52.63%.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Issue: Poor performance on class 1 due to class imbalance.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06827" y="8309251"/>
            <a:ext cx="7348486" cy="194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9"/>
              </a:lnSpc>
              <a:spcBef>
                <a:spcPct val="0"/>
              </a:spcBef>
            </a:pPr>
            <a:r>
              <a:rPr lang="en-US" sz="43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5-</a:t>
            </a:r>
            <a:r>
              <a:rPr lang="en-US" sz="43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Evaluate Model: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Compute Precision, Recall, F1-Score.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Visualize Confusion Matrix and ROC Curve (ROC AUC: 0.5442).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4769" y="449224"/>
            <a:ext cx="6396047" cy="87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5"/>
              </a:lnSpc>
            </a:pPr>
            <a:r>
              <a:rPr lang="en-US" sz="55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Logistic Regression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-375558" y="468274"/>
            <a:ext cx="1404258" cy="1120853"/>
          </a:xfrm>
          <a:custGeom>
            <a:avLst/>
            <a:gdLst/>
            <a:ahLst/>
            <a:cxnLst/>
            <a:rect r="r" b="b" t="t" l="l"/>
            <a:pathLst>
              <a:path h="1120853" w="1404258">
                <a:moveTo>
                  <a:pt x="0" y="1120852"/>
                </a:moveTo>
                <a:lnTo>
                  <a:pt x="1404258" y="1120852"/>
                </a:lnTo>
                <a:lnTo>
                  <a:pt x="1404258" y="0"/>
                </a:lnTo>
                <a:lnTo>
                  <a:pt x="0" y="0"/>
                </a:lnTo>
                <a:lnTo>
                  <a:pt x="0" y="11208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2615294">
            <a:off x="-3154136" y="8652961"/>
            <a:ext cx="5153499" cy="5191254"/>
          </a:xfrm>
          <a:custGeom>
            <a:avLst/>
            <a:gdLst/>
            <a:ahLst/>
            <a:cxnLst/>
            <a:rect r="r" b="b" t="t" l="l"/>
            <a:pathLst>
              <a:path h="5191254" w="5153499">
                <a:moveTo>
                  <a:pt x="5153499" y="0"/>
                </a:moveTo>
                <a:lnTo>
                  <a:pt x="0" y="0"/>
                </a:lnTo>
                <a:lnTo>
                  <a:pt x="0" y="5191254"/>
                </a:lnTo>
                <a:lnTo>
                  <a:pt x="5153499" y="5191254"/>
                </a:lnTo>
                <a:lnTo>
                  <a:pt x="515349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61694" y="9258300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5662" y="399736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59605" y="2243940"/>
            <a:ext cx="7787206" cy="246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7"/>
              </a:lnSpc>
              <a:spcBef>
                <a:spcPct val="0"/>
              </a:spcBef>
            </a:pPr>
            <a:r>
              <a:rPr lang="en-US" sz="49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7-</a:t>
            </a:r>
            <a:r>
              <a:rPr lang="en-US" sz="49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Optimize Model: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RandomizedSearchCV to tune parameters (C, solver, class_weight).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Accuracy: 50.69% (slight improvement for class 1).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571" y="5572125"/>
            <a:ext cx="7370511" cy="153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7"/>
              </a:lnSpc>
              <a:spcBef>
                <a:spcPct val="0"/>
              </a:spcBef>
            </a:pPr>
            <a:r>
              <a:rPr lang="en-US" sz="44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8-</a:t>
            </a:r>
            <a:r>
              <a:rPr lang="en-US" sz="44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Evaluate Optimized Model: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Visualize Confusion Matrix, ROC Curve, and compare Precision, Recall, F1-Score.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64466" y="5028636"/>
            <a:ext cx="9197228" cy="249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  <a:spcBef>
                <a:spcPct val="0"/>
              </a:spcBef>
            </a:pPr>
            <a:r>
              <a:rPr lang="en-US" sz="5098">
                <a:solidFill>
                  <a:srgbClr val="FF3131"/>
                </a:solidFill>
                <a:latin typeface="Bobby Jones"/>
                <a:ea typeface="Bobby Jones"/>
                <a:cs typeface="Bobby Jones"/>
                <a:sym typeface="Bobby Jones"/>
              </a:rPr>
              <a:t>Results: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biased toward class 0 due to imbalance.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SMOTE and RandomizedSearchCV slightly improved class 1 performance, but overall accuracy is low.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10063" y="7601472"/>
            <a:ext cx="8067874" cy="190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5"/>
              </a:lnSpc>
              <a:spcBef>
                <a:spcPct val="0"/>
              </a:spcBef>
            </a:pPr>
            <a:r>
              <a:rPr lang="en-US" sz="4191">
                <a:solidFill>
                  <a:srgbClr val="83519B"/>
                </a:solidFill>
                <a:latin typeface="Leckerli One"/>
                <a:ea typeface="Leckerli One"/>
                <a:cs typeface="Leckerli One"/>
                <a:sym typeface="Leckerli One"/>
              </a:rPr>
              <a:t>Suggestions: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Try other models (Random Forest, XGBoost).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Adjust PCA or preprocess data better.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Explore other imbalance techniques.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71174"/>
            <a:ext cx="6673031" cy="266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5"/>
              </a:lnSpc>
              <a:spcBef>
                <a:spcPct val="0"/>
              </a:spcBef>
            </a:pPr>
            <a:r>
              <a:rPr lang="en-US" sz="45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6-</a:t>
            </a:r>
            <a:r>
              <a:rPr lang="en-US" sz="45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Handle Class Imbalance: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SMOTE to generate synthetic samples for class 1.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Reapply PCA and retrain the model.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-972128">
            <a:off x="2483040" y="7687839"/>
            <a:ext cx="1364164" cy="1374158"/>
          </a:xfrm>
          <a:custGeom>
            <a:avLst/>
            <a:gdLst/>
            <a:ahLst/>
            <a:cxnLst/>
            <a:rect r="r" b="b" t="t" l="l"/>
            <a:pathLst>
              <a:path h="1374158" w="1364164">
                <a:moveTo>
                  <a:pt x="1364163" y="0"/>
                </a:moveTo>
                <a:lnTo>
                  <a:pt x="0" y="0"/>
                </a:lnTo>
                <a:lnTo>
                  <a:pt x="0" y="1374158"/>
                </a:lnTo>
                <a:lnTo>
                  <a:pt x="1364163" y="1374158"/>
                </a:lnTo>
                <a:lnTo>
                  <a:pt x="136416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508" y="2625110"/>
            <a:ext cx="7747001" cy="5006499"/>
          </a:xfrm>
          <a:custGeom>
            <a:avLst/>
            <a:gdLst/>
            <a:ahLst/>
            <a:cxnLst/>
            <a:rect r="r" b="b" t="t" l="l"/>
            <a:pathLst>
              <a:path h="5006499" w="7747001">
                <a:moveTo>
                  <a:pt x="0" y="0"/>
                </a:moveTo>
                <a:lnTo>
                  <a:pt x="7747001" y="0"/>
                </a:lnTo>
                <a:lnTo>
                  <a:pt x="7747001" y="5006499"/>
                </a:lnTo>
                <a:lnTo>
                  <a:pt x="0" y="5006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1870" y="1314255"/>
            <a:ext cx="8447430" cy="5036780"/>
          </a:xfrm>
          <a:custGeom>
            <a:avLst/>
            <a:gdLst/>
            <a:ahLst/>
            <a:cxnLst/>
            <a:rect r="r" b="b" t="t" l="l"/>
            <a:pathLst>
              <a:path h="5036780" w="8447430">
                <a:moveTo>
                  <a:pt x="0" y="0"/>
                </a:moveTo>
                <a:lnTo>
                  <a:pt x="8447430" y="0"/>
                </a:lnTo>
                <a:lnTo>
                  <a:pt x="8447430" y="5036780"/>
                </a:lnTo>
                <a:lnTo>
                  <a:pt x="0" y="5036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75558" y="468274"/>
            <a:ext cx="1404258" cy="1120853"/>
          </a:xfrm>
          <a:custGeom>
            <a:avLst/>
            <a:gdLst/>
            <a:ahLst/>
            <a:cxnLst/>
            <a:rect r="r" b="b" t="t" l="l"/>
            <a:pathLst>
              <a:path h="1120853" w="1404258">
                <a:moveTo>
                  <a:pt x="0" y="1120852"/>
                </a:moveTo>
                <a:lnTo>
                  <a:pt x="1404258" y="1120852"/>
                </a:lnTo>
                <a:lnTo>
                  <a:pt x="1404258" y="0"/>
                </a:lnTo>
                <a:lnTo>
                  <a:pt x="0" y="0"/>
                </a:lnTo>
                <a:lnTo>
                  <a:pt x="0" y="112085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5662" y="399736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61694" y="9258300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4769" y="449224"/>
            <a:ext cx="6396047" cy="87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5"/>
              </a:lnSpc>
            </a:pPr>
            <a:r>
              <a:rPr lang="en-US" sz="55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Logistic Regression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356897" y="6351035"/>
            <a:ext cx="4706739" cy="4155217"/>
          </a:xfrm>
          <a:custGeom>
            <a:avLst/>
            <a:gdLst/>
            <a:ahLst/>
            <a:cxnLst/>
            <a:rect r="r" b="b" t="t" l="l"/>
            <a:pathLst>
              <a:path h="4155217" w="4706739">
                <a:moveTo>
                  <a:pt x="0" y="0"/>
                </a:moveTo>
                <a:lnTo>
                  <a:pt x="4706738" y="0"/>
                </a:lnTo>
                <a:lnTo>
                  <a:pt x="4706738" y="4155217"/>
                </a:lnTo>
                <a:lnTo>
                  <a:pt x="0" y="4155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615294">
            <a:off x="-2300636" y="8241057"/>
            <a:ext cx="5153499" cy="5191254"/>
          </a:xfrm>
          <a:custGeom>
            <a:avLst/>
            <a:gdLst/>
            <a:ahLst/>
            <a:cxnLst/>
            <a:rect r="r" b="b" t="t" l="l"/>
            <a:pathLst>
              <a:path h="5191254" w="5153499">
                <a:moveTo>
                  <a:pt x="5153499" y="0"/>
                </a:moveTo>
                <a:lnTo>
                  <a:pt x="0" y="0"/>
                </a:lnTo>
                <a:lnTo>
                  <a:pt x="0" y="5191254"/>
                </a:lnTo>
                <a:lnTo>
                  <a:pt x="5153499" y="5191254"/>
                </a:lnTo>
                <a:lnTo>
                  <a:pt x="515349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00477" y="5267819"/>
            <a:ext cx="6249851" cy="5742191"/>
          </a:xfrm>
          <a:custGeom>
            <a:avLst/>
            <a:gdLst/>
            <a:ahLst/>
            <a:cxnLst/>
            <a:rect r="r" b="b" t="t" l="l"/>
            <a:pathLst>
              <a:path h="5742191" w="6249851">
                <a:moveTo>
                  <a:pt x="0" y="0"/>
                </a:moveTo>
                <a:lnTo>
                  <a:pt x="6249851" y="0"/>
                </a:lnTo>
                <a:lnTo>
                  <a:pt x="6249851" y="5742192"/>
                </a:lnTo>
                <a:lnTo>
                  <a:pt x="0" y="5742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9081">
            <a:off x="-113427" y="5702066"/>
            <a:ext cx="2725139" cy="3833315"/>
          </a:xfrm>
          <a:custGeom>
            <a:avLst/>
            <a:gdLst/>
            <a:ahLst/>
            <a:cxnLst/>
            <a:rect r="r" b="b" t="t" l="l"/>
            <a:pathLst>
              <a:path h="3833315" w="2725139">
                <a:moveTo>
                  <a:pt x="0" y="0"/>
                </a:moveTo>
                <a:lnTo>
                  <a:pt x="2725139" y="0"/>
                </a:lnTo>
                <a:lnTo>
                  <a:pt x="2725139" y="3833316"/>
                </a:lnTo>
                <a:lnTo>
                  <a:pt x="0" y="383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91312">
            <a:off x="13848213" y="-1502978"/>
            <a:ext cx="6607269" cy="6403045"/>
          </a:xfrm>
          <a:custGeom>
            <a:avLst/>
            <a:gdLst/>
            <a:ahLst/>
            <a:cxnLst/>
            <a:rect r="r" b="b" t="t" l="l"/>
            <a:pathLst>
              <a:path h="6403045" w="6607269">
                <a:moveTo>
                  <a:pt x="0" y="0"/>
                </a:moveTo>
                <a:lnTo>
                  <a:pt x="6607269" y="0"/>
                </a:lnTo>
                <a:lnTo>
                  <a:pt x="6607269" y="6403045"/>
                </a:lnTo>
                <a:lnTo>
                  <a:pt x="0" y="64030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64863">
            <a:off x="14680504" y="-713297"/>
            <a:ext cx="4478694" cy="4114800"/>
          </a:xfrm>
          <a:custGeom>
            <a:avLst/>
            <a:gdLst/>
            <a:ahLst/>
            <a:cxnLst/>
            <a:rect r="r" b="b" t="t" l="l"/>
            <a:pathLst>
              <a:path h="4114800" w="4478694">
                <a:moveTo>
                  <a:pt x="0" y="0"/>
                </a:moveTo>
                <a:lnTo>
                  <a:pt x="4478694" y="0"/>
                </a:lnTo>
                <a:lnTo>
                  <a:pt x="4478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52039" y="-1253085"/>
            <a:ext cx="4829025" cy="4400449"/>
          </a:xfrm>
          <a:custGeom>
            <a:avLst/>
            <a:gdLst/>
            <a:ahLst/>
            <a:cxnLst/>
            <a:rect r="r" b="b" t="t" l="l"/>
            <a:pathLst>
              <a:path h="4400449" w="4829025">
                <a:moveTo>
                  <a:pt x="0" y="0"/>
                </a:moveTo>
                <a:lnTo>
                  <a:pt x="4829025" y="0"/>
                </a:lnTo>
                <a:lnTo>
                  <a:pt x="4829025" y="4400449"/>
                </a:lnTo>
                <a:lnTo>
                  <a:pt x="0" y="44004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3933" y="619764"/>
            <a:ext cx="7820067" cy="6998960"/>
          </a:xfrm>
          <a:custGeom>
            <a:avLst/>
            <a:gdLst/>
            <a:ahLst/>
            <a:cxnLst/>
            <a:rect r="r" b="b" t="t" l="l"/>
            <a:pathLst>
              <a:path h="6998960" w="7820067">
                <a:moveTo>
                  <a:pt x="0" y="0"/>
                </a:moveTo>
                <a:lnTo>
                  <a:pt x="7820067" y="0"/>
                </a:lnTo>
                <a:lnTo>
                  <a:pt x="7820067" y="6998960"/>
                </a:lnTo>
                <a:lnTo>
                  <a:pt x="0" y="6998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70410" y="4320542"/>
            <a:ext cx="7981883" cy="5966458"/>
          </a:xfrm>
          <a:custGeom>
            <a:avLst/>
            <a:gdLst/>
            <a:ahLst/>
            <a:cxnLst/>
            <a:rect r="r" b="b" t="t" l="l"/>
            <a:pathLst>
              <a:path h="5966458" w="7981883">
                <a:moveTo>
                  <a:pt x="0" y="0"/>
                </a:moveTo>
                <a:lnTo>
                  <a:pt x="7981883" y="0"/>
                </a:lnTo>
                <a:lnTo>
                  <a:pt x="7981883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20863">
            <a:off x="10073347" y="803092"/>
            <a:ext cx="951625" cy="1790905"/>
          </a:xfrm>
          <a:custGeom>
            <a:avLst/>
            <a:gdLst/>
            <a:ahLst/>
            <a:cxnLst/>
            <a:rect r="r" b="b" t="t" l="l"/>
            <a:pathLst>
              <a:path h="1790905" w="951625">
                <a:moveTo>
                  <a:pt x="0" y="0"/>
                </a:moveTo>
                <a:lnTo>
                  <a:pt x="951625" y="0"/>
                </a:lnTo>
                <a:lnTo>
                  <a:pt x="951625" y="1790905"/>
                </a:lnTo>
                <a:lnTo>
                  <a:pt x="0" y="17909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92625" y="1231595"/>
            <a:ext cx="6302751" cy="88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584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Decision Tree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312961">
            <a:off x="14781385" y="1023987"/>
            <a:ext cx="2095293" cy="2178471"/>
          </a:xfrm>
          <a:custGeom>
            <a:avLst/>
            <a:gdLst/>
            <a:ahLst/>
            <a:cxnLst/>
            <a:rect r="r" b="b" t="t" l="l"/>
            <a:pathLst>
              <a:path h="2178471" w="2095293">
                <a:moveTo>
                  <a:pt x="0" y="0"/>
                </a:moveTo>
                <a:lnTo>
                  <a:pt x="2095293" y="0"/>
                </a:lnTo>
                <a:lnTo>
                  <a:pt x="2095293" y="2178471"/>
                </a:lnTo>
                <a:lnTo>
                  <a:pt x="0" y="2178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802992">
            <a:off x="-1226939" y="-3362067"/>
            <a:ext cx="6320685" cy="6724133"/>
          </a:xfrm>
          <a:custGeom>
            <a:avLst/>
            <a:gdLst/>
            <a:ahLst/>
            <a:cxnLst/>
            <a:rect r="r" b="b" t="t" l="l"/>
            <a:pathLst>
              <a:path h="6724133" w="6320685">
                <a:moveTo>
                  <a:pt x="0" y="0"/>
                </a:moveTo>
                <a:lnTo>
                  <a:pt x="6320685" y="0"/>
                </a:lnTo>
                <a:lnTo>
                  <a:pt x="6320685" y="6724134"/>
                </a:lnTo>
                <a:lnTo>
                  <a:pt x="0" y="6724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33404" y="3495393"/>
            <a:ext cx="14450903" cy="474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code uses a **Decision Tree Classifier** to predict credit card approvals: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**Data Loading**: Loads data from Google Drive, processes it, and creates binary labels (0/1) based on payment status.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**Preprocessing**: Splits data into train (80%) and test (20%), selects top 10 features using feature importance.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**Tuning**: Optimizes hyperparameters with `RandomizedSearchCV` (5-fold CV).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**Evaluation**: Tests the model, plots accuracy, confusion matrix, ROC curve, and cross-validation scores.</a:t>
            </a:r>
          </a:p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5. **Saving**: Saves the best model and visualizes hyperparameter effects.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270156">
            <a:off x="15630777" y="6016553"/>
            <a:ext cx="6320685" cy="6724133"/>
          </a:xfrm>
          <a:custGeom>
            <a:avLst/>
            <a:gdLst/>
            <a:ahLst/>
            <a:cxnLst/>
            <a:rect r="r" b="b" t="t" l="l"/>
            <a:pathLst>
              <a:path h="6724133" w="6320685">
                <a:moveTo>
                  <a:pt x="0" y="0"/>
                </a:moveTo>
                <a:lnTo>
                  <a:pt x="6320685" y="0"/>
                </a:lnTo>
                <a:lnTo>
                  <a:pt x="6320685" y="6724134"/>
                </a:lnTo>
                <a:lnTo>
                  <a:pt x="0" y="67241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65104"/>
            <a:ext cx="10076975" cy="5493861"/>
          </a:xfrm>
          <a:custGeom>
            <a:avLst/>
            <a:gdLst/>
            <a:ahLst/>
            <a:cxnLst/>
            <a:rect r="r" b="b" t="t" l="l"/>
            <a:pathLst>
              <a:path h="5493861" w="10076975">
                <a:moveTo>
                  <a:pt x="0" y="0"/>
                </a:moveTo>
                <a:lnTo>
                  <a:pt x="10076975" y="0"/>
                </a:lnTo>
                <a:lnTo>
                  <a:pt x="10076975" y="5493861"/>
                </a:lnTo>
                <a:lnTo>
                  <a:pt x="0" y="549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6989" y="4812035"/>
            <a:ext cx="8861011" cy="4830930"/>
          </a:xfrm>
          <a:custGeom>
            <a:avLst/>
            <a:gdLst/>
            <a:ahLst/>
            <a:cxnLst/>
            <a:rect r="r" b="b" t="t" l="l"/>
            <a:pathLst>
              <a:path h="4830930" w="8861011">
                <a:moveTo>
                  <a:pt x="0" y="0"/>
                </a:moveTo>
                <a:lnTo>
                  <a:pt x="8861011" y="0"/>
                </a:lnTo>
                <a:lnTo>
                  <a:pt x="8861011" y="4830930"/>
                </a:lnTo>
                <a:lnTo>
                  <a:pt x="0" y="4830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8386" y="583173"/>
            <a:ext cx="6302751" cy="88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584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Decision Tree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11506" y="271819"/>
            <a:ext cx="3538709" cy="4153414"/>
          </a:xfrm>
          <a:custGeom>
            <a:avLst/>
            <a:gdLst/>
            <a:ahLst/>
            <a:cxnLst/>
            <a:rect r="r" b="b" t="t" l="l"/>
            <a:pathLst>
              <a:path h="4153414" w="3538709">
                <a:moveTo>
                  <a:pt x="0" y="0"/>
                </a:moveTo>
                <a:lnTo>
                  <a:pt x="3538709" y="0"/>
                </a:lnTo>
                <a:lnTo>
                  <a:pt x="3538709" y="4153414"/>
                </a:lnTo>
                <a:lnTo>
                  <a:pt x="0" y="4153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630310" y="-514048"/>
            <a:ext cx="2477320" cy="2904445"/>
          </a:xfrm>
          <a:custGeom>
            <a:avLst/>
            <a:gdLst/>
            <a:ahLst/>
            <a:cxnLst/>
            <a:rect r="r" b="b" t="t" l="l"/>
            <a:pathLst>
              <a:path h="2904445" w="2477320">
                <a:moveTo>
                  <a:pt x="2477320" y="0"/>
                </a:moveTo>
                <a:lnTo>
                  <a:pt x="0" y="0"/>
                </a:lnTo>
                <a:lnTo>
                  <a:pt x="0" y="2904445"/>
                </a:lnTo>
                <a:lnTo>
                  <a:pt x="2477320" y="2904445"/>
                </a:lnTo>
                <a:lnTo>
                  <a:pt x="247732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4873" t="-24274" r="-375601" b="-16226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98796" y="7762286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0"/>
                </a:moveTo>
                <a:lnTo>
                  <a:pt x="4310743" y="0"/>
                </a:lnTo>
                <a:lnTo>
                  <a:pt x="43107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57162">
            <a:off x="-6278690" y="-1112358"/>
            <a:ext cx="12557379" cy="12511716"/>
          </a:xfrm>
          <a:custGeom>
            <a:avLst/>
            <a:gdLst/>
            <a:ahLst/>
            <a:cxnLst/>
            <a:rect r="r" b="b" t="t" l="l"/>
            <a:pathLst>
              <a:path h="12511716" w="12557379">
                <a:moveTo>
                  <a:pt x="0" y="0"/>
                </a:moveTo>
                <a:lnTo>
                  <a:pt x="12557380" y="0"/>
                </a:lnTo>
                <a:lnTo>
                  <a:pt x="12557380" y="12511716"/>
                </a:lnTo>
                <a:lnTo>
                  <a:pt x="0" y="12511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04275" y="4783508"/>
            <a:ext cx="6529030" cy="6505288"/>
          </a:xfrm>
          <a:custGeom>
            <a:avLst/>
            <a:gdLst/>
            <a:ahLst/>
            <a:cxnLst/>
            <a:rect r="r" b="b" t="t" l="l"/>
            <a:pathLst>
              <a:path h="6505288" w="6529030">
                <a:moveTo>
                  <a:pt x="0" y="0"/>
                </a:moveTo>
                <a:lnTo>
                  <a:pt x="6529030" y="0"/>
                </a:lnTo>
                <a:lnTo>
                  <a:pt x="6529030" y="6505289"/>
                </a:lnTo>
                <a:lnTo>
                  <a:pt x="0" y="6505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68622" y="-1384460"/>
            <a:ext cx="4100168" cy="4333071"/>
          </a:xfrm>
          <a:custGeom>
            <a:avLst/>
            <a:gdLst/>
            <a:ahLst/>
            <a:cxnLst/>
            <a:rect r="r" b="b" t="t" l="l"/>
            <a:pathLst>
              <a:path h="4333071" w="4100168">
                <a:moveTo>
                  <a:pt x="0" y="0"/>
                </a:moveTo>
                <a:lnTo>
                  <a:pt x="4100168" y="0"/>
                </a:lnTo>
                <a:lnTo>
                  <a:pt x="4100168" y="4333071"/>
                </a:lnTo>
                <a:lnTo>
                  <a:pt x="0" y="4333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72580"/>
            <a:ext cx="8788217" cy="4602828"/>
          </a:xfrm>
          <a:custGeom>
            <a:avLst/>
            <a:gdLst/>
            <a:ahLst/>
            <a:cxnLst/>
            <a:rect r="r" b="b" t="t" l="l"/>
            <a:pathLst>
              <a:path h="4602828" w="8788217">
                <a:moveTo>
                  <a:pt x="0" y="0"/>
                </a:moveTo>
                <a:lnTo>
                  <a:pt x="8788217" y="0"/>
                </a:lnTo>
                <a:lnTo>
                  <a:pt x="8788217" y="4602828"/>
                </a:lnTo>
                <a:lnTo>
                  <a:pt x="0" y="46028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2904" y="4824990"/>
            <a:ext cx="11301259" cy="5311592"/>
          </a:xfrm>
          <a:custGeom>
            <a:avLst/>
            <a:gdLst/>
            <a:ahLst/>
            <a:cxnLst/>
            <a:rect r="r" b="b" t="t" l="l"/>
            <a:pathLst>
              <a:path h="5311592" w="11301259">
                <a:moveTo>
                  <a:pt x="0" y="0"/>
                </a:moveTo>
                <a:lnTo>
                  <a:pt x="11301259" y="0"/>
                </a:lnTo>
                <a:lnTo>
                  <a:pt x="11301259" y="5311592"/>
                </a:lnTo>
                <a:lnTo>
                  <a:pt x="0" y="53115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8110" y="2086231"/>
            <a:ext cx="8379890" cy="5394554"/>
          </a:xfrm>
          <a:custGeom>
            <a:avLst/>
            <a:gdLst/>
            <a:ahLst/>
            <a:cxnLst/>
            <a:rect r="r" b="b" t="t" l="l"/>
            <a:pathLst>
              <a:path h="5394554" w="8379890">
                <a:moveTo>
                  <a:pt x="0" y="0"/>
                </a:moveTo>
                <a:lnTo>
                  <a:pt x="8379890" y="0"/>
                </a:lnTo>
                <a:lnTo>
                  <a:pt x="8379890" y="5394555"/>
                </a:lnTo>
                <a:lnTo>
                  <a:pt x="0" y="53945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42401" y="8036153"/>
            <a:ext cx="1153636" cy="1497480"/>
          </a:xfrm>
          <a:custGeom>
            <a:avLst/>
            <a:gdLst/>
            <a:ahLst/>
            <a:cxnLst/>
            <a:rect r="r" b="b" t="t" l="l"/>
            <a:pathLst>
              <a:path h="1497480" w="1153636">
                <a:moveTo>
                  <a:pt x="0" y="0"/>
                </a:moveTo>
                <a:lnTo>
                  <a:pt x="1153636" y="0"/>
                </a:lnTo>
                <a:lnTo>
                  <a:pt x="1153636" y="1497479"/>
                </a:lnTo>
                <a:lnTo>
                  <a:pt x="0" y="14974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43032" y="621693"/>
            <a:ext cx="10716268" cy="922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6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This evaluates a Random Forest classifier on PCA-transformed data and other  time without PCA-transformed data, using GridSearchCV for hyperparameter tuning. It also stores or loads the best parameters from a JSON file to avoid retraining unnecessarily. </a:t>
            </a:r>
          </a:p>
          <a:p>
            <a:pPr algn="ctr">
              <a:lnSpc>
                <a:spcPts val="3846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-First: we define the grid of hyperparameters for the RandomForestClassifier to try during tuning</a:t>
            </a:r>
          </a:p>
          <a:p>
            <a:pPr algn="ctr">
              <a:lnSpc>
                <a:spcPts val="3846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-Second: Load Best Parameters if Available using the JSON file</a:t>
            </a:r>
          </a:p>
          <a:p>
            <a:pPr algn="ctr">
              <a:lnSpc>
                <a:spcPts val="3846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-Third: Perform Grid Search if no JSON file exist , after the training is done it is saved to the JSON file </a:t>
            </a:r>
          </a:p>
          <a:p>
            <a:pPr algn="ctr">
              <a:lnSpc>
                <a:spcPts val="3846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-Finally we evaluate using f1-score, accuracy, ROC AUC score and classification report</a:t>
            </a:r>
          </a:p>
          <a:p>
            <a:pPr algn="ctr">
              <a:lnSpc>
                <a:spcPts val="3846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-we take into account that the data that isn’t PCA-TRANSFORMED we first perform Standard scaling on data</a:t>
            </a:r>
          </a:p>
          <a:p>
            <a:pPr algn="ctr">
              <a:lnSpc>
                <a:spcPts val="3846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-Also the code covers the process of using SMOTE to try eliminate the class imbalance in the 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6802992">
            <a:off x="-1508919" y="-2749899"/>
            <a:ext cx="6320685" cy="6724133"/>
          </a:xfrm>
          <a:custGeom>
            <a:avLst/>
            <a:gdLst/>
            <a:ahLst/>
            <a:cxnLst/>
            <a:rect r="r" b="b" t="t" l="l"/>
            <a:pathLst>
              <a:path h="6724133" w="6320685">
                <a:moveTo>
                  <a:pt x="0" y="0"/>
                </a:moveTo>
                <a:lnTo>
                  <a:pt x="6320686" y="0"/>
                </a:lnTo>
                <a:lnTo>
                  <a:pt x="6320686" y="6724133"/>
                </a:lnTo>
                <a:lnTo>
                  <a:pt x="0" y="672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5426" y="-1028700"/>
            <a:ext cx="4515556" cy="4114800"/>
          </a:xfrm>
          <a:custGeom>
            <a:avLst/>
            <a:gdLst/>
            <a:ahLst/>
            <a:cxnLst/>
            <a:rect r="r" b="b" t="t" l="l"/>
            <a:pathLst>
              <a:path h="4114800" w="4515556">
                <a:moveTo>
                  <a:pt x="0" y="0"/>
                </a:moveTo>
                <a:lnTo>
                  <a:pt x="4515556" y="0"/>
                </a:lnTo>
                <a:lnTo>
                  <a:pt x="45155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06727" y="4300911"/>
            <a:ext cx="7079822" cy="842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4"/>
              </a:lnSpc>
            </a:pPr>
            <a:r>
              <a:rPr lang="en-US" sz="547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Random Forest 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906838" y="8059530"/>
            <a:ext cx="4597029" cy="4454939"/>
          </a:xfrm>
          <a:custGeom>
            <a:avLst/>
            <a:gdLst/>
            <a:ahLst/>
            <a:cxnLst/>
            <a:rect r="r" b="b" t="t" l="l"/>
            <a:pathLst>
              <a:path h="4454939" w="4597029">
                <a:moveTo>
                  <a:pt x="0" y="0"/>
                </a:moveTo>
                <a:lnTo>
                  <a:pt x="4597029" y="0"/>
                </a:lnTo>
                <a:lnTo>
                  <a:pt x="4597029" y="4454940"/>
                </a:lnTo>
                <a:lnTo>
                  <a:pt x="0" y="4454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61764">
            <a:off x="-1453016" y="8412389"/>
            <a:ext cx="5323167" cy="2022804"/>
          </a:xfrm>
          <a:custGeom>
            <a:avLst/>
            <a:gdLst/>
            <a:ahLst/>
            <a:cxnLst/>
            <a:rect r="r" b="b" t="t" l="l"/>
            <a:pathLst>
              <a:path h="2022804" w="5323167">
                <a:moveTo>
                  <a:pt x="0" y="0"/>
                </a:moveTo>
                <a:lnTo>
                  <a:pt x="5323167" y="0"/>
                </a:lnTo>
                <a:lnTo>
                  <a:pt x="5323167" y="2022804"/>
                </a:lnTo>
                <a:lnTo>
                  <a:pt x="0" y="20228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5662" y="399736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78706" y="6319384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34655">
            <a:off x="7492429" y="-3490476"/>
            <a:ext cx="15359471" cy="15080208"/>
          </a:xfrm>
          <a:custGeom>
            <a:avLst/>
            <a:gdLst/>
            <a:ahLst/>
            <a:cxnLst/>
            <a:rect r="r" b="b" t="t" l="l"/>
            <a:pathLst>
              <a:path h="15080208" w="15359471">
                <a:moveTo>
                  <a:pt x="0" y="0"/>
                </a:moveTo>
                <a:lnTo>
                  <a:pt x="15359471" y="0"/>
                </a:lnTo>
                <a:lnTo>
                  <a:pt x="15359471" y="15080207"/>
                </a:lnTo>
                <a:lnTo>
                  <a:pt x="0" y="15080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383294"/>
            <a:ext cx="2477320" cy="2904445"/>
          </a:xfrm>
          <a:custGeom>
            <a:avLst/>
            <a:gdLst/>
            <a:ahLst/>
            <a:cxnLst/>
            <a:rect r="r" b="b" t="t" l="l"/>
            <a:pathLst>
              <a:path h="2904445" w="2477320">
                <a:moveTo>
                  <a:pt x="2477320" y="0"/>
                </a:moveTo>
                <a:lnTo>
                  <a:pt x="0" y="0"/>
                </a:lnTo>
                <a:lnTo>
                  <a:pt x="0" y="2904445"/>
                </a:lnTo>
                <a:lnTo>
                  <a:pt x="2477320" y="2904445"/>
                </a:lnTo>
                <a:lnTo>
                  <a:pt x="24773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873" t="-24274" r="-375601" b="-16226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8856" y="4599062"/>
            <a:ext cx="6597961" cy="587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4786" indent="-474929" lvl="2">
              <a:lnSpc>
                <a:spcPts val="4619"/>
              </a:lnSpc>
              <a:buFont typeface="Arial"/>
              <a:buChar char="⚬"/>
            </a:pPr>
            <a:r>
              <a:rPr lang="en-US" b="true" sz="329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use machine learning techniques to predict whether credit card applications will be approved or rejected based on a set of data containing customer information."</a:t>
            </a:r>
          </a:p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</a:p>
          <a:p>
            <a:pPr algn="l">
              <a:lnSpc>
                <a:spcPts val="461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6873591">
            <a:off x="-1514196" y="7892067"/>
            <a:ext cx="5085792" cy="5170399"/>
          </a:xfrm>
          <a:custGeom>
            <a:avLst/>
            <a:gdLst/>
            <a:ahLst/>
            <a:cxnLst/>
            <a:rect r="r" b="b" t="t" l="l"/>
            <a:pathLst>
              <a:path h="5170399" w="5085792">
                <a:moveTo>
                  <a:pt x="0" y="0"/>
                </a:moveTo>
                <a:lnTo>
                  <a:pt x="5085792" y="0"/>
                </a:lnTo>
                <a:lnTo>
                  <a:pt x="5085792" y="5170399"/>
                </a:lnTo>
                <a:lnTo>
                  <a:pt x="0" y="5170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378945" y="8311281"/>
            <a:ext cx="1615503" cy="1894038"/>
          </a:xfrm>
          <a:custGeom>
            <a:avLst/>
            <a:gdLst/>
            <a:ahLst/>
            <a:cxnLst/>
            <a:rect r="r" b="b" t="t" l="l"/>
            <a:pathLst>
              <a:path h="1894038" w="1615503">
                <a:moveTo>
                  <a:pt x="0" y="0"/>
                </a:moveTo>
                <a:lnTo>
                  <a:pt x="1615503" y="0"/>
                </a:lnTo>
                <a:lnTo>
                  <a:pt x="1615503" y="1894038"/>
                </a:lnTo>
                <a:lnTo>
                  <a:pt x="0" y="1894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4873" t="-24274" r="-375601" b="-16226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490985">
            <a:off x="13701227" y="-4846132"/>
            <a:ext cx="7425961" cy="7549498"/>
          </a:xfrm>
          <a:custGeom>
            <a:avLst/>
            <a:gdLst/>
            <a:ahLst/>
            <a:cxnLst/>
            <a:rect r="r" b="b" t="t" l="l"/>
            <a:pathLst>
              <a:path h="7549498" w="7425961">
                <a:moveTo>
                  <a:pt x="0" y="0"/>
                </a:moveTo>
                <a:lnTo>
                  <a:pt x="7425960" y="0"/>
                </a:lnTo>
                <a:lnTo>
                  <a:pt x="7425960" y="7549498"/>
                </a:lnTo>
                <a:lnTo>
                  <a:pt x="0" y="75494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83767" y="840965"/>
            <a:ext cx="6217508" cy="337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2"/>
              </a:lnSpc>
            </a:pPr>
            <a:r>
              <a:rPr lang="en-US" sz="9519">
                <a:solidFill>
                  <a:srgbClr val="000000"/>
                </a:solidFill>
                <a:latin typeface="Adumu Regular"/>
                <a:ea typeface="Adumu Regular"/>
                <a:cs typeface="Adumu Regular"/>
                <a:sym typeface="Adumu Regular"/>
              </a:rPr>
              <a:t>what is the project?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01514" y="1028700"/>
            <a:ext cx="6030052" cy="8229600"/>
          </a:xfrm>
          <a:custGeom>
            <a:avLst/>
            <a:gdLst/>
            <a:ahLst/>
            <a:cxnLst/>
            <a:rect r="r" b="b" t="t" l="l"/>
            <a:pathLst>
              <a:path h="8229600" w="6030052">
                <a:moveTo>
                  <a:pt x="0" y="0"/>
                </a:moveTo>
                <a:lnTo>
                  <a:pt x="6030052" y="0"/>
                </a:lnTo>
                <a:lnTo>
                  <a:pt x="6030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602643"/>
            <a:ext cx="7079822" cy="842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4"/>
              </a:lnSpc>
            </a:pPr>
            <a:r>
              <a:rPr lang="en-US" sz="547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Random Forest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02534" y="4318880"/>
            <a:ext cx="4203762" cy="4939420"/>
          </a:xfrm>
          <a:custGeom>
            <a:avLst/>
            <a:gdLst/>
            <a:ahLst/>
            <a:cxnLst/>
            <a:rect r="r" b="b" t="t" l="l"/>
            <a:pathLst>
              <a:path h="4939420" w="4203762">
                <a:moveTo>
                  <a:pt x="0" y="0"/>
                </a:moveTo>
                <a:lnTo>
                  <a:pt x="4203762" y="0"/>
                </a:lnTo>
                <a:lnTo>
                  <a:pt x="4203762" y="4939420"/>
                </a:lnTo>
                <a:lnTo>
                  <a:pt x="0" y="4939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300669">
            <a:off x="-3741003" y="-8542178"/>
            <a:ext cx="15215334" cy="11618982"/>
          </a:xfrm>
          <a:custGeom>
            <a:avLst/>
            <a:gdLst/>
            <a:ahLst/>
            <a:cxnLst/>
            <a:rect r="r" b="b" t="t" l="l"/>
            <a:pathLst>
              <a:path h="11618982" w="15215334">
                <a:moveTo>
                  <a:pt x="0" y="0"/>
                </a:moveTo>
                <a:lnTo>
                  <a:pt x="15215334" y="0"/>
                </a:lnTo>
                <a:lnTo>
                  <a:pt x="15215334" y="11618982"/>
                </a:lnTo>
                <a:lnTo>
                  <a:pt x="0" y="11618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0">
            <a:off x="13245413" y="6586449"/>
            <a:ext cx="5565944" cy="4114800"/>
          </a:xfrm>
          <a:custGeom>
            <a:avLst/>
            <a:gdLst/>
            <a:ahLst/>
            <a:cxnLst/>
            <a:rect r="r" b="b" t="t" l="l"/>
            <a:pathLst>
              <a:path h="4114800" w="5565944">
                <a:moveTo>
                  <a:pt x="5565944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565944" y="0"/>
                </a:lnTo>
                <a:lnTo>
                  <a:pt x="5565944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59642" y="345859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1"/>
                </a:lnTo>
                <a:lnTo>
                  <a:pt x="0" y="6828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1725" y="8575459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1"/>
                </a:lnTo>
                <a:lnTo>
                  <a:pt x="0" y="6828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06467" y="2714621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0"/>
                </a:lnTo>
                <a:lnTo>
                  <a:pt x="0" y="6828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1212" y="2152919"/>
            <a:ext cx="10468088" cy="6241597"/>
          </a:xfrm>
          <a:custGeom>
            <a:avLst/>
            <a:gdLst/>
            <a:ahLst/>
            <a:cxnLst/>
            <a:rect r="r" b="b" t="t" l="l"/>
            <a:pathLst>
              <a:path h="6241597" w="10468088">
                <a:moveTo>
                  <a:pt x="0" y="0"/>
                </a:moveTo>
                <a:lnTo>
                  <a:pt x="10468088" y="0"/>
                </a:lnTo>
                <a:lnTo>
                  <a:pt x="10468088" y="6241597"/>
                </a:lnTo>
                <a:lnTo>
                  <a:pt x="0" y="62415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300669">
            <a:off x="-3741003" y="-8542178"/>
            <a:ext cx="15215334" cy="11618982"/>
          </a:xfrm>
          <a:custGeom>
            <a:avLst/>
            <a:gdLst/>
            <a:ahLst/>
            <a:cxnLst/>
            <a:rect r="r" b="b" t="t" l="l"/>
            <a:pathLst>
              <a:path h="11618982" w="15215334">
                <a:moveTo>
                  <a:pt x="0" y="0"/>
                </a:moveTo>
                <a:lnTo>
                  <a:pt x="15215334" y="0"/>
                </a:lnTo>
                <a:lnTo>
                  <a:pt x="15215334" y="11618982"/>
                </a:lnTo>
                <a:lnTo>
                  <a:pt x="0" y="1161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300669">
            <a:off x="11764919" y="2486066"/>
            <a:ext cx="15215334" cy="11618982"/>
          </a:xfrm>
          <a:custGeom>
            <a:avLst/>
            <a:gdLst/>
            <a:ahLst/>
            <a:cxnLst/>
            <a:rect r="r" b="b" t="t" l="l"/>
            <a:pathLst>
              <a:path h="11618982" w="15215334">
                <a:moveTo>
                  <a:pt x="0" y="0"/>
                </a:moveTo>
                <a:lnTo>
                  <a:pt x="15215333" y="0"/>
                </a:lnTo>
                <a:lnTo>
                  <a:pt x="15215333" y="11618982"/>
                </a:lnTo>
                <a:lnTo>
                  <a:pt x="0" y="1161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652738" y="7597462"/>
            <a:ext cx="5213123" cy="4717877"/>
          </a:xfrm>
          <a:custGeom>
            <a:avLst/>
            <a:gdLst/>
            <a:ahLst/>
            <a:cxnLst/>
            <a:rect r="r" b="b" t="t" l="l"/>
            <a:pathLst>
              <a:path h="4717877" w="5213123">
                <a:moveTo>
                  <a:pt x="0" y="0"/>
                </a:moveTo>
                <a:lnTo>
                  <a:pt x="5213124" y="0"/>
                </a:lnTo>
                <a:lnTo>
                  <a:pt x="5213124" y="4717876"/>
                </a:lnTo>
                <a:lnTo>
                  <a:pt x="0" y="4717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9881">
            <a:off x="16151454" y="564788"/>
            <a:ext cx="1469375" cy="1762651"/>
          </a:xfrm>
          <a:custGeom>
            <a:avLst/>
            <a:gdLst/>
            <a:ahLst/>
            <a:cxnLst/>
            <a:rect r="r" b="b" t="t" l="l"/>
            <a:pathLst>
              <a:path h="1762651" w="1469375">
                <a:moveTo>
                  <a:pt x="0" y="0"/>
                </a:moveTo>
                <a:lnTo>
                  <a:pt x="1469374" y="0"/>
                </a:lnTo>
                <a:lnTo>
                  <a:pt x="1469374" y="1762651"/>
                </a:lnTo>
                <a:lnTo>
                  <a:pt x="0" y="1762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8337" y="1253552"/>
            <a:ext cx="8035131" cy="7779897"/>
          </a:xfrm>
          <a:custGeom>
            <a:avLst/>
            <a:gdLst/>
            <a:ahLst/>
            <a:cxnLst/>
            <a:rect r="r" b="b" t="t" l="l"/>
            <a:pathLst>
              <a:path h="7779897" w="8035131">
                <a:moveTo>
                  <a:pt x="0" y="0"/>
                </a:moveTo>
                <a:lnTo>
                  <a:pt x="8035132" y="0"/>
                </a:lnTo>
                <a:lnTo>
                  <a:pt x="8035132" y="7779896"/>
                </a:lnTo>
                <a:lnTo>
                  <a:pt x="0" y="7779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27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65043" y="1786209"/>
            <a:ext cx="7247027" cy="7779897"/>
          </a:xfrm>
          <a:custGeom>
            <a:avLst/>
            <a:gdLst/>
            <a:ahLst/>
            <a:cxnLst/>
            <a:rect r="r" b="b" t="t" l="l"/>
            <a:pathLst>
              <a:path h="7779897" w="7247027">
                <a:moveTo>
                  <a:pt x="0" y="0"/>
                </a:moveTo>
                <a:lnTo>
                  <a:pt x="7247027" y="0"/>
                </a:lnTo>
                <a:lnTo>
                  <a:pt x="7247027" y="7779897"/>
                </a:lnTo>
                <a:lnTo>
                  <a:pt x="0" y="77798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85836" y="399191"/>
            <a:ext cx="5656201" cy="124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8"/>
              </a:lnSpc>
            </a:pPr>
            <a:r>
              <a:rPr lang="en-US" sz="8176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SVM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2818" y="1294964"/>
            <a:ext cx="15102364" cy="899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</a:p>
          <a:p>
            <a:pPr algn="ctr">
              <a:lnSpc>
                <a:spcPts val="3125"/>
              </a:lnSpc>
              <a:spcBef>
                <a:spcPct val="0"/>
              </a:spcBef>
            </a:pP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🧠 SVM Model for Credit Card Approval Prediction (Without PCA)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Data Loading &amp; Cleaning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Loaded the dataset and dropped missing values.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Data Encoding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Converted categorical columns to numerical using LabelEncoder.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Train-Test Split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Split data into training (80%) and testing (20%).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Feature Scaling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Normalized features using StandardScaler.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5. Baseline Model Training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Trained an initial SVM model using SVC without any data balancing or parameter tuning.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Evaluated the base model performance using accuracy and confusion matrix.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6. Handling Imbalanced Data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b="true" sz="2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Applied SMOTE (Synthetic Minority Over-sampling Technique) to balance the dataset.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175472" y="-3141741"/>
            <a:ext cx="9301788" cy="7103184"/>
          </a:xfrm>
          <a:custGeom>
            <a:avLst/>
            <a:gdLst/>
            <a:ahLst/>
            <a:cxnLst/>
            <a:rect r="r" b="b" t="t" l="l"/>
            <a:pathLst>
              <a:path h="7103184" w="9301788">
                <a:moveTo>
                  <a:pt x="0" y="0"/>
                </a:moveTo>
                <a:lnTo>
                  <a:pt x="9301788" y="0"/>
                </a:lnTo>
                <a:lnTo>
                  <a:pt x="9301788" y="7103184"/>
                </a:lnTo>
                <a:lnTo>
                  <a:pt x="0" y="710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452586" y="4504158"/>
            <a:ext cx="9301788" cy="7103184"/>
          </a:xfrm>
          <a:custGeom>
            <a:avLst/>
            <a:gdLst/>
            <a:ahLst/>
            <a:cxnLst/>
            <a:rect r="r" b="b" t="t" l="l"/>
            <a:pathLst>
              <a:path h="7103184" w="9301788">
                <a:moveTo>
                  <a:pt x="0" y="0"/>
                </a:moveTo>
                <a:lnTo>
                  <a:pt x="9301788" y="0"/>
                </a:lnTo>
                <a:lnTo>
                  <a:pt x="9301788" y="7103184"/>
                </a:lnTo>
                <a:lnTo>
                  <a:pt x="0" y="710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452586" y="3414923"/>
            <a:ext cx="2166589" cy="2178471"/>
          </a:xfrm>
          <a:custGeom>
            <a:avLst/>
            <a:gdLst/>
            <a:ahLst/>
            <a:cxnLst/>
            <a:rect r="r" b="b" t="t" l="l"/>
            <a:pathLst>
              <a:path h="2178471" w="2166589">
                <a:moveTo>
                  <a:pt x="0" y="0"/>
                </a:moveTo>
                <a:lnTo>
                  <a:pt x="2166589" y="0"/>
                </a:lnTo>
                <a:lnTo>
                  <a:pt x="2166589" y="2178471"/>
                </a:lnTo>
                <a:lnTo>
                  <a:pt x="0" y="2178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35170">
            <a:off x="-378014" y="5719551"/>
            <a:ext cx="3941664" cy="3662164"/>
          </a:xfrm>
          <a:custGeom>
            <a:avLst/>
            <a:gdLst/>
            <a:ahLst/>
            <a:cxnLst/>
            <a:rect r="r" b="b" t="t" l="l"/>
            <a:pathLst>
              <a:path h="3662164" w="3941664">
                <a:moveTo>
                  <a:pt x="0" y="0"/>
                </a:moveTo>
                <a:lnTo>
                  <a:pt x="3941664" y="0"/>
                </a:lnTo>
                <a:lnTo>
                  <a:pt x="3941664" y="3662164"/>
                </a:lnTo>
                <a:lnTo>
                  <a:pt x="0" y="36621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36222" y="687280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9" y="0"/>
                </a:lnTo>
                <a:lnTo>
                  <a:pt x="599659" y="682840"/>
                </a:lnTo>
                <a:lnTo>
                  <a:pt x="0" y="682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81981" y="3278602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1"/>
                </a:lnTo>
                <a:lnTo>
                  <a:pt x="0" y="6828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76873" y="5370611"/>
            <a:ext cx="9301788" cy="7103184"/>
          </a:xfrm>
          <a:custGeom>
            <a:avLst/>
            <a:gdLst/>
            <a:ahLst/>
            <a:cxnLst/>
            <a:rect r="r" b="b" t="t" l="l"/>
            <a:pathLst>
              <a:path h="7103184" w="9301788">
                <a:moveTo>
                  <a:pt x="0" y="0"/>
                </a:moveTo>
                <a:lnTo>
                  <a:pt x="9301788" y="0"/>
                </a:lnTo>
                <a:lnTo>
                  <a:pt x="9301788" y="7103184"/>
                </a:lnTo>
                <a:lnTo>
                  <a:pt x="0" y="710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195969">
            <a:off x="12942509" y="-3142876"/>
            <a:ext cx="9301788" cy="7103184"/>
          </a:xfrm>
          <a:custGeom>
            <a:avLst/>
            <a:gdLst/>
            <a:ahLst/>
            <a:cxnLst/>
            <a:rect r="r" b="b" t="t" l="l"/>
            <a:pathLst>
              <a:path h="7103184" w="9301788">
                <a:moveTo>
                  <a:pt x="0" y="0"/>
                </a:moveTo>
                <a:lnTo>
                  <a:pt x="9301788" y="0"/>
                </a:lnTo>
                <a:lnTo>
                  <a:pt x="9301788" y="7103184"/>
                </a:lnTo>
                <a:lnTo>
                  <a:pt x="0" y="710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235170">
            <a:off x="-234737" y="-182398"/>
            <a:ext cx="3941664" cy="3662164"/>
          </a:xfrm>
          <a:custGeom>
            <a:avLst/>
            <a:gdLst/>
            <a:ahLst/>
            <a:cxnLst/>
            <a:rect r="r" b="b" t="t" l="l"/>
            <a:pathLst>
              <a:path h="3662164" w="3941664">
                <a:moveTo>
                  <a:pt x="0" y="0"/>
                </a:moveTo>
                <a:lnTo>
                  <a:pt x="3941663" y="0"/>
                </a:lnTo>
                <a:lnTo>
                  <a:pt x="3941663" y="3662164"/>
                </a:lnTo>
                <a:lnTo>
                  <a:pt x="0" y="3662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85836" y="727853"/>
            <a:ext cx="5656201" cy="124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8"/>
              </a:lnSpc>
            </a:pPr>
            <a:r>
              <a:rPr lang="en-US" sz="8176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SVM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310" y="2496051"/>
            <a:ext cx="16349092" cy="619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7. Hyperparameter Tuning</a:t>
            </a:r>
          </a:p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Used GridSearchCV to find the best values for key parameters like:</a:t>
            </a:r>
          </a:p>
          <a:p>
            <a:pPr algn="ctr">
              <a:lnSpc>
                <a:spcPts val="3784"/>
              </a:lnSpc>
              <a:spcBef>
                <a:spcPct val="0"/>
              </a:spcBef>
            </a:pPr>
          </a:p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 (regularization)</a:t>
            </a:r>
          </a:p>
          <a:p>
            <a:pPr algn="ctr">
              <a:lnSpc>
                <a:spcPts val="3784"/>
              </a:lnSpc>
              <a:spcBef>
                <a:spcPct val="0"/>
              </a:spcBef>
            </a:pPr>
          </a:p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kernel (e.g., linear, rbf)</a:t>
            </a:r>
          </a:p>
          <a:p>
            <a:pPr algn="ctr">
              <a:lnSpc>
                <a:spcPts val="3784"/>
              </a:lnSpc>
              <a:spcBef>
                <a:spcPct val="0"/>
              </a:spcBef>
            </a:pPr>
          </a:p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gamma (kernel coefficient)</a:t>
            </a:r>
          </a:p>
          <a:p>
            <a:pPr algn="ctr">
              <a:lnSpc>
                <a:spcPts val="3784"/>
              </a:lnSpc>
              <a:spcBef>
                <a:spcPct val="0"/>
              </a:spcBef>
            </a:pPr>
          </a:p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8. Final Model Evaluation</a:t>
            </a:r>
          </a:p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Re-trained the model using the best parameters on the balanced data.</a:t>
            </a:r>
          </a:p>
          <a:p>
            <a:pPr algn="ctr">
              <a:lnSpc>
                <a:spcPts val="3784"/>
              </a:lnSpc>
              <a:spcBef>
                <a:spcPct val="0"/>
              </a:spcBef>
            </a:pPr>
          </a:p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Achieved improved performance, evaluated using accuracy and confusion matrix.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092711" y="4055817"/>
            <a:ext cx="2166589" cy="2178471"/>
          </a:xfrm>
          <a:custGeom>
            <a:avLst/>
            <a:gdLst/>
            <a:ahLst/>
            <a:cxnLst/>
            <a:rect r="r" b="b" t="t" l="l"/>
            <a:pathLst>
              <a:path h="2178471" w="2166589">
                <a:moveTo>
                  <a:pt x="0" y="0"/>
                </a:moveTo>
                <a:lnTo>
                  <a:pt x="2166589" y="0"/>
                </a:lnTo>
                <a:lnTo>
                  <a:pt x="2166589" y="2178471"/>
                </a:lnTo>
                <a:lnTo>
                  <a:pt x="0" y="2178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32298" y="4687771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0"/>
                </a:lnTo>
                <a:lnTo>
                  <a:pt x="0" y="682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42379" y="1015942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0"/>
                </a:lnTo>
                <a:lnTo>
                  <a:pt x="0" y="682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85836" y="399191"/>
            <a:ext cx="5656201" cy="124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8"/>
              </a:lnSpc>
            </a:pPr>
            <a:r>
              <a:rPr lang="en-US" sz="8176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SVM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195969">
            <a:off x="12942509" y="-3142876"/>
            <a:ext cx="9301788" cy="7103184"/>
          </a:xfrm>
          <a:custGeom>
            <a:avLst/>
            <a:gdLst/>
            <a:ahLst/>
            <a:cxnLst/>
            <a:rect r="r" b="b" t="t" l="l"/>
            <a:pathLst>
              <a:path h="7103184" w="9301788">
                <a:moveTo>
                  <a:pt x="0" y="0"/>
                </a:moveTo>
                <a:lnTo>
                  <a:pt x="9301788" y="0"/>
                </a:lnTo>
                <a:lnTo>
                  <a:pt x="9301788" y="7103184"/>
                </a:lnTo>
                <a:lnTo>
                  <a:pt x="0" y="710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5076873" y="5370611"/>
            <a:ext cx="9301788" cy="7103184"/>
          </a:xfrm>
          <a:custGeom>
            <a:avLst/>
            <a:gdLst/>
            <a:ahLst/>
            <a:cxnLst/>
            <a:rect r="r" b="b" t="t" l="l"/>
            <a:pathLst>
              <a:path h="7103184" w="9301788">
                <a:moveTo>
                  <a:pt x="0" y="0"/>
                </a:moveTo>
                <a:lnTo>
                  <a:pt x="9301788" y="0"/>
                </a:lnTo>
                <a:lnTo>
                  <a:pt x="9301788" y="7103184"/>
                </a:lnTo>
                <a:lnTo>
                  <a:pt x="0" y="710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109792" y="1591534"/>
            <a:ext cx="14577021" cy="823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🧠 SVM Model for Credit Card Approval Prediction (With PCA)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Data Preparation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Loaded the dataset, cleaned it by removing missing values.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Encoded categorical variables using LabelEncoder.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Train-Test Split &amp; Scaling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Split the data into training and testing sets (80/20).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Applied StandardScaler to normalize feature values.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Dimensionality Reduction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Applied PCA (Principal Component Analysis) to reduce the number of features while keeping most of the variance.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Helped to simplify the model and reduce overfitting.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Baseline Model Training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Trained an initial SVM model (using SVC) on PCA-transformed data.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Evaluated the basic model performance without SMOTE or tuning.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5. SMOTE Oversampling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b="true" sz="19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Used SMOTE to balance the dataset (especially for minority class).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9197363">
            <a:off x="-2296248" y="-1454724"/>
            <a:ext cx="3702030" cy="3729151"/>
          </a:xfrm>
          <a:custGeom>
            <a:avLst/>
            <a:gdLst/>
            <a:ahLst/>
            <a:cxnLst/>
            <a:rect r="r" b="b" t="t" l="l"/>
            <a:pathLst>
              <a:path h="3729151" w="3702030">
                <a:moveTo>
                  <a:pt x="3702029" y="0"/>
                </a:moveTo>
                <a:lnTo>
                  <a:pt x="0" y="0"/>
                </a:lnTo>
                <a:lnTo>
                  <a:pt x="0" y="3729150"/>
                </a:lnTo>
                <a:lnTo>
                  <a:pt x="3702029" y="3729150"/>
                </a:lnTo>
                <a:lnTo>
                  <a:pt x="3702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50153">
            <a:off x="16766462" y="8422425"/>
            <a:ext cx="3702030" cy="3729151"/>
          </a:xfrm>
          <a:custGeom>
            <a:avLst/>
            <a:gdLst/>
            <a:ahLst/>
            <a:cxnLst/>
            <a:rect r="r" b="b" t="t" l="l"/>
            <a:pathLst>
              <a:path h="3729151" w="3702030">
                <a:moveTo>
                  <a:pt x="3702030" y="0"/>
                </a:moveTo>
                <a:lnTo>
                  <a:pt x="0" y="0"/>
                </a:lnTo>
                <a:lnTo>
                  <a:pt x="0" y="3729150"/>
                </a:lnTo>
                <a:lnTo>
                  <a:pt x="3702030" y="3729150"/>
                </a:lnTo>
                <a:lnTo>
                  <a:pt x="37020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87586" y="1963953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1"/>
                </a:lnTo>
                <a:lnTo>
                  <a:pt x="0" y="6828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11700" y="7374949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1"/>
                </a:lnTo>
                <a:lnTo>
                  <a:pt x="0" y="6828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52586" y="4504158"/>
            <a:ext cx="9301788" cy="7103184"/>
          </a:xfrm>
          <a:custGeom>
            <a:avLst/>
            <a:gdLst/>
            <a:ahLst/>
            <a:cxnLst/>
            <a:rect r="r" b="b" t="t" l="l"/>
            <a:pathLst>
              <a:path h="7103184" w="9301788">
                <a:moveTo>
                  <a:pt x="0" y="0"/>
                </a:moveTo>
                <a:lnTo>
                  <a:pt x="9301788" y="0"/>
                </a:lnTo>
                <a:lnTo>
                  <a:pt x="9301788" y="7103184"/>
                </a:lnTo>
                <a:lnTo>
                  <a:pt x="0" y="710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5175472" y="-3141741"/>
            <a:ext cx="9301788" cy="7103184"/>
          </a:xfrm>
          <a:custGeom>
            <a:avLst/>
            <a:gdLst/>
            <a:ahLst/>
            <a:cxnLst/>
            <a:rect r="r" b="b" t="t" l="l"/>
            <a:pathLst>
              <a:path h="7103184" w="9301788">
                <a:moveTo>
                  <a:pt x="0" y="0"/>
                </a:moveTo>
                <a:lnTo>
                  <a:pt x="9301788" y="0"/>
                </a:lnTo>
                <a:lnTo>
                  <a:pt x="9301788" y="7103184"/>
                </a:lnTo>
                <a:lnTo>
                  <a:pt x="0" y="710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085836" y="727853"/>
            <a:ext cx="5656201" cy="124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8"/>
              </a:lnSpc>
            </a:pPr>
            <a:r>
              <a:rPr lang="en-US" sz="8176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SVM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77616" y="3050542"/>
            <a:ext cx="14532769" cy="555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6. Hyperparameter Tuning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Applied GridSearchCV to optimize SVM parameters: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C, kernel, and gamma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Trained a final model with the best parameters on the SMOTE-balanced data.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7. Final Evaluation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Evaluated the tuned model using accuracy and confusion matrix.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Observed improved performance compared to the baseline.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-5930720">
            <a:off x="16436985" y="-1864575"/>
            <a:ext cx="3702030" cy="3729151"/>
          </a:xfrm>
          <a:custGeom>
            <a:avLst/>
            <a:gdLst/>
            <a:ahLst/>
            <a:cxnLst/>
            <a:rect r="r" b="b" t="t" l="l"/>
            <a:pathLst>
              <a:path h="3729151" w="3702030">
                <a:moveTo>
                  <a:pt x="3702030" y="0"/>
                </a:moveTo>
                <a:lnTo>
                  <a:pt x="0" y="0"/>
                </a:lnTo>
                <a:lnTo>
                  <a:pt x="0" y="3729150"/>
                </a:lnTo>
                <a:lnTo>
                  <a:pt x="3702030" y="3729150"/>
                </a:lnTo>
                <a:lnTo>
                  <a:pt x="37020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5731168">
            <a:off x="-1851015" y="8422425"/>
            <a:ext cx="3702030" cy="3729151"/>
          </a:xfrm>
          <a:custGeom>
            <a:avLst/>
            <a:gdLst/>
            <a:ahLst/>
            <a:cxnLst/>
            <a:rect r="r" b="b" t="t" l="l"/>
            <a:pathLst>
              <a:path h="3729151" w="3702030">
                <a:moveTo>
                  <a:pt x="3702030" y="0"/>
                </a:moveTo>
                <a:lnTo>
                  <a:pt x="0" y="0"/>
                </a:lnTo>
                <a:lnTo>
                  <a:pt x="0" y="3729150"/>
                </a:lnTo>
                <a:lnTo>
                  <a:pt x="3702030" y="3729150"/>
                </a:lnTo>
                <a:lnTo>
                  <a:pt x="37020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39986" y="2116353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1"/>
                </a:lnTo>
                <a:lnTo>
                  <a:pt x="0" y="682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61315" y="7001490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9" y="0"/>
                </a:lnTo>
                <a:lnTo>
                  <a:pt x="599659" y="682840"/>
                </a:lnTo>
                <a:lnTo>
                  <a:pt x="0" y="682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5972710" y="-2581909"/>
            <a:ext cx="4630579" cy="4789645"/>
          </a:xfrm>
          <a:custGeom>
            <a:avLst/>
            <a:gdLst/>
            <a:ahLst/>
            <a:cxnLst/>
            <a:rect r="r" b="b" t="t" l="l"/>
            <a:pathLst>
              <a:path h="4789645" w="4630579">
                <a:moveTo>
                  <a:pt x="0" y="0"/>
                </a:moveTo>
                <a:lnTo>
                  <a:pt x="4630580" y="0"/>
                </a:lnTo>
                <a:lnTo>
                  <a:pt x="4630580" y="4789645"/>
                </a:lnTo>
                <a:lnTo>
                  <a:pt x="0" y="4789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013503" y="9258300"/>
            <a:ext cx="19578940" cy="3631003"/>
          </a:xfrm>
          <a:custGeom>
            <a:avLst/>
            <a:gdLst/>
            <a:ahLst/>
            <a:cxnLst/>
            <a:rect r="r" b="b" t="t" l="l"/>
            <a:pathLst>
              <a:path h="3631003" w="19578940">
                <a:moveTo>
                  <a:pt x="0" y="0"/>
                </a:moveTo>
                <a:lnTo>
                  <a:pt x="19578940" y="0"/>
                </a:lnTo>
                <a:lnTo>
                  <a:pt x="19578940" y="3631003"/>
                </a:lnTo>
                <a:lnTo>
                  <a:pt x="0" y="3631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44996" y="529937"/>
            <a:ext cx="5656201" cy="124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8"/>
              </a:lnSpc>
            </a:pPr>
            <a:r>
              <a:rPr lang="en-US" sz="8176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SVM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07619">
            <a:off x="-862300" y="6754170"/>
            <a:ext cx="3781999" cy="3823713"/>
          </a:xfrm>
          <a:custGeom>
            <a:avLst/>
            <a:gdLst/>
            <a:ahLst/>
            <a:cxnLst/>
            <a:rect r="r" b="b" t="t" l="l"/>
            <a:pathLst>
              <a:path h="3823713" w="3781999">
                <a:moveTo>
                  <a:pt x="0" y="0"/>
                </a:moveTo>
                <a:lnTo>
                  <a:pt x="3782000" y="0"/>
                </a:lnTo>
                <a:lnTo>
                  <a:pt x="3782000" y="3823712"/>
                </a:lnTo>
                <a:lnTo>
                  <a:pt x="0" y="382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175472" y="-3141741"/>
            <a:ext cx="9301788" cy="7103184"/>
          </a:xfrm>
          <a:custGeom>
            <a:avLst/>
            <a:gdLst/>
            <a:ahLst/>
            <a:cxnLst/>
            <a:rect r="r" b="b" t="t" l="l"/>
            <a:pathLst>
              <a:path h="7103184" w="9301788">
                <a:moveTo>
                  <a:pt x="0" y="0"/>
                </a:moveTo>
                <a:lnTo>
                  <a:pt x="9301788" y="0"/>
                </a:lnTo>
                <a:lnTo>
                  <a:pt x="9301788" y="7103184"/>
                </a:lnTo>
                <a:lnTo>
                  <a:pt x="0" y="7103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284874" y="3340830"/>
            <a:ext cx="8233002" cy="5917470"/>
          </a:xfrm>
          <a:custGeom>
            <a:avLst/>
            <a:gdLst/>
            <a:ahLst/>
            <a:cxnLst/>
            <a:rect r="r" b="b" t="t" l="l"/>
            <a:pathLst>
              <a:path h="5917470" w="8233002">
                <a:moveTo>
                  <a:pt x="0" y="0"/>
                </a:moveTo>
                <a:lnTo>
                  <a:pt x="8233003" y="0"/>
                </a:lnTo>
                <a:lnTo>
                  <a:pt x="8233003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54998" y="1517938"/>
            <a:ext cx="8233002" cy="5917470"/>
          </a:xfrm>
          <a:custGeom>
            <a:avLst/>
            <a:gdLst/>
            <a:ahLst/>
            <a:cxnLst/>
            <a:rect r="r" b="b" t="t" l="l"/>
            <a:pathLst>
              <a:path h="5917470" w="8233002">
                <a:moveTo>
                  <a:pt x="0" y="0"/>
                </a:moveTo>
                <a:lnTo>
                  <a:pt x="8233002" y="0"/>
                </a:lnTo>
                <a:lnTo>
                  <a:pt x="8233002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485347">
            <a:off x="-5274775" y="3086100"/>
            <a:ext cx="4675909" cy="4114800"/>
          </a:xfrm>
          <a:custGeom>
            <a:avLst/>
            <a:gdLst/>
            <a:ahLst/>
            <a:cxnLst/>
            <a:rect r="r" b="b" t="t" l="l"/>
            <a:pathLst>
              <a:path h="4114800" w="4675909">
                <a:moveTo>
                  <a:pt x="0" y="0"/>
                </a:moveTo>
                <a:lnTo>
                  <a:pt x="4675909" y="0"/>
                </a:lnTo>
                <a:lnTo>
                  <a:pt x="46759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9197363">
            <a:off x="-2296248" y="-1454724"/>
            <a:ext cx="3702030" cy="3729151"/>
          </a:xfrm>
          <a:custGeom>
            <a:avLst/>
            <a:gdLst/>
            <a:ahLst/>
            <a:cxnLst/>
            <a:rect r="r" b="b" t="t" l="l"/>
            <a:pathLst>
              <a:path h="3729151" w="3702030">
                <a:moveTo>
                  <a:pt x="3702029" y="0"/>
                </a:moveTo>
                <a:lnTo>
                  <a:pt x="0" y="0"/>
                </a:lnTo>
                <a:lnTo>
                  <a:pt x="0" y="3729150"/>
                </a:lnTo>
                <a:lnTo>
                  <a:pt x="3702029" y="3729150"/>
                </a:lnTo>
                <a:lnTo>
                  <a:pt x="370202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972128">
            <a:off x="16931870" y="8641466"/>
            <a:ext cx="3267133" cy="3291068"/>
          </a:xfrm>
          <a:custGeom>
            <a:avLst/>
            <a:gdLst/>
            <a:ahLst/>
            <a:cxnLst/>
            <a:rect r="r" b="b" t="t" l="l"/>
            <a:pathLst>
              <a:path h="3291068" w="3267133">
                <a:moveTo>
                  <a:pt x="3267133" y="0"/>
                </a:moveTo>
                <a:lnTo>
                  <a:pt x="0" y="0"/>
                </a:lnTo>
                <a:lnTo>
                  <a:pt x="0" y="3291068"/>
                </a:lnTo>
                <a:lnTo>
                  <a:pt x="3267133" y="3291068"/>
                </a:lnTo>
                <a:lnTo>
                  <a:pt x="326713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68691" y="1229116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59027" y="7945821"/>
            <a:ext cx="704361" cy="802067"/>
          </a:xfrm>
          <a:custGeom>
            <a:avLst/>
            <a:gdLst/>
            <a:ahLst/>
            <a:cxnLst/>
            <a:rect r="r" b="b" t="t" l="l"/>
            <a:pathLst>
              <a:path h="802067" w="704361">
                <a:moveTo>
                  <a:pt x="0" y="0"/>
                </a:moveTo>
                <a:lnTo>
                  <a:pt x="704361" y="0"/>
                </a:lnTo>
                <a:lnTo>
                  <a:pt x="704361" y="802067"/>
                </a:lnTo>
                <a:lnTo>
                  <a:pt x="0" y="8020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91145" y="409851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21424" y="4565857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0246" y="8233760"/>
            <a:ext cx="4469529" cy="4106481"/>
          </a:xfrm>
          <a:custGeom>
            <a:avLst/>
            <a:gdLst/>
            <a:ahLst/>
            <a:cxnLst/>
            <a:rect r="r" b="b" t="t" l="l"/>
            <a:pathLst>
              <a:path h="4106481" w="4469529">
                <a:moveTo>
                  <a:pt x="0" y="0"/>
                </a:moveTo>
                <a:lnTo>
                  <a:pt x="4469529" y="0"/>
                </a:lnTo>
                <a:lnTo>
                  <a:pt x="4469529" y="4106480"/>
                </a:lnTo>
                <a:lnTo>
                  <a:pt x="0" y="4106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90526" y="-2278628"/>
            <a:ext cx="5510344" cy="5062753"/>
          </a:xfrm>
          <a:custGeom>
            <a:avLst/>
            <a:gdLst/>
            <a:ahLst/>
            <a:cxnLst/>
            <a:rect r="r" b="b" t="t" l="l"/>
            <a:pathLst>
              <a:path h="5062753" w="5510344">
                <a:moveTo>
                  <a:pt x="0" y="0"/>
                </a:moveTo>
                <a:lnTo>
                  <a:pt x="5510344" y="0"/>
                </a:lnTo>
                <a:lnTo>
                  <a:pt x="5510344" y="5062753"/>
                </a:lnTo>
                <a:lnTo>
                  <a:pt x="0" y="506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66379" y="8233760"/>
            <a:ext cx="2593409" cy="2802033"/>
          </a:xfrm>
          <a:custGeom>
            <a:avLst/>
            <a:gdLst/>
            <a:ahLst/>
            <a:cxnLst/>
            <a:rect r="r" b="b" t="t" l="l"/>
            <a:pathLst>
              <a:path h="2802033" w="2593409">
                <a:moveTo>
                  <a:pt x="0" y="0"/>
                </a:moveTo>
                <a:lnTo>
                  <a:pt x="2593410" y="0"/>
                </a:lnTo>
                <a:lnTo>
                  <a:pt x="2593410" y="2802033"/>
                </a:lnTo>
                <a:lnTo>
                  <a:pt x="0" y="2802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459" y="252749"/>
            <a:ext cx="8039647" cy="5858679"/>
          </a:xfrm>
          <a:custGeom>
            <a:avLst/>
            <a:gdLst/>
            <a:ahLst/>
            <a:cxnLst/>
            <a:rect r="r" b="b" t="t" l="l"/>
            <a:pathLst>
              <a:path h="5858679" w="8039647">
                <a:moveTo>
                  <a:pt x="0" y="0"/>
                </a:moveTo>
                <a:lnTo>
                  <a:pt x="8039648" y="0"/>
                </a:lnTo>
                <a:lnTo>
                  <a:pt x="8039648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14384" y="5544959"/>
            <a:ext cx="6510759" cy="5143500"/>
          </a:xfrm>
          <a:custGeom>
            <a:avLst/>
            <a:gdLst/>
            <a:ahLst/>
            <a:cxnLst/>
            <a:rect r="r" b="b" t="t" l="l"/>
            <a:pathLst>
              <a:path h="5143500" w="6510759">
                <a:moveTo>
                  <a:pt x="0" y="0"/>
                </a:moveTo>
                <a:lnTo>
                  <a:pt x="6510760" y="0"/>
                </a:lnTo>
                <a:lnTo>
                  <a:pt x="651076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71948">
            <a:off x="5977605" y="6410288"/>
            <a:ext cx="1204269" cy="2266367"/>
          </a:xfrm>
          <a:custGeom>
            <a:avLst/>
            <a:gdLst/>
            <a:ahLst/>
            <a:cxnLst/>
            <a:rect r="r" b="b" t="t" l="l"/>
            <a:pathLst>
              <a:path h="2266367" w="1204269">
                <a:moveTo>
                  <a:pt x="0" y="0"/>
                </a:moveTo>
                <a:lnTo>
                  <a:pt x="1204269" y="0"/>
                </a:lnTo>
                <a:lnTo>
                  <a:pt x="1204269" y="2266367"/>
                </a:lnTo>
                <a:lnTo>
                  <a:pt x="0" y="2266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58169" y="0"/>
            <a:ext cx="7529831" cy="6061514"/>
          </a:xfrm>
          <a:custGeom>
            <a:avLst/>
            <a:gdLst/>
            <a:ahLst/>
            <a:cxnLst/>
            <a:rect r="r" b="b" t="t" l="l"/>
            <a:pathLst>
              <a:path h="6061514" w="7529831">
                <a:moveTo>
                  <a:pt x="0" y="0"/>
                </a:moveTo>
                <a:lnTo>
                  <a:pt x="7529831" y="0"/>
                </a:lnTo>
                <a:lnTo>
                  <a:pt x="7529831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75472" y="-3141741"/>
            <a:ext cx="9301788" cy="7103184"/>
          </a:xfrm>
          <a:custGeom>
            <a:avLst/>
            <a:gdLst/>
            <a:ahLst/>
            <a:cxnLst/>
            <a:rect r="r" b="b" t="t" l="l"/>
            <a:pathLst>
              <a:path h="7103184" w="9301788">
                <a:moveTo>
                  <a:pt x="0" y="0"/>
                </a:moveTo>
                <a:lnTo>
                  <a:pt x="9301788" y="0"/>
                </a:lnTo>
                <a:lnTo>
                  <a:pt x="9301788" y="7103184"/>
                </a:lnTo>
                <a:lnTo>
                  <a:pt x="0" y="710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608406" y="6114603"/>
            <a:ext cx="9301788" cy="7103184"/>
          </a:xfrm>
          <a:custGeom>
            <a:avLst/>
            <a:gdLst/>
            <a:ahLst/>
            <a:cxnLst/>
            <a:rect r="r" b="b" t="t" l="l"/>
            <a:pathLst>
              <a:path h="7103184" w="9301788">
                <a:moveTo>
                  <a:pt x="0" y="0"/>
                </a:moveTo>
                <a:lnTo>
                  <a:pt x="9301788" y="0"/>
                </a:lnTo>
                <a:lnTo>
                  <a:pt x="9301788" y="7103184"/>
                </a:lnTo>
                <a:lnTo>
                  <a:pt x="0" y="710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9911" y="1465873"/>
            <a:ext cx="6455325" cy="6281304"/>
          </a:xfrm>
          <a:custGeom>
            <a:avLst/>
            <a:gdLst/>
            <a:ahLst/>
            <a:cxnLst/>
            <a:rect r="r" b="b" t="t" l="l"/>
            <a:pathLst>
              <a:path h="6281304" w="6455325">
                <a:moveTo>
                  <a:pt x="0" y="0"/>
                </a:moveTo>
                <a:lnTo>
                  <a:pt x="6455324" y="0"/>
                </a:lnTo>
                <a:lnTo>
                  <a:pt x="6455324" y="6281305"/>
                </a:lnTo>
                <a:lnTo>
                  <a:pt x="0" y="6281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99381" y="1736295"/>
            <a:ext cx="10788619" cy="3204462"/>
          </a:xfrm>
          <a:custGeom>
            <a:avLst/>
            <a:gdLst/>
            <a:ahLst/>
            <a:cxnLst/>
            <a:rect r="r" b="b" t="t" l="l"/>
            <a:pathLst>
              <a:path h="3204462" w="10788619">
                <a:moveTo>
                  <a:pt x="0" y="0"/>
                </a:moveTo>
                <a:lnTo>
                  <a:pt x="10788619" y="0"/>
                </a:lnTo>
                <a:lnTo>
                  <a:pt x="10788619" y="3204462"/>
                </a:lnTo>
                <a:lnTo>
                  <a:pt x="0" y="3204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90" r="0" b="-2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84025" y="5837894"/>
            <a:ext cx="11301259" cy="3828301"/>
          </a:xfrm>
          <a:custGeom>
            <a:avLst/>
            <a:gdLst/>
            <a:ahLst/>
            <a:cxnLst/>
            <a:rect r="r" b="b" t="t" l="l"/>
            <a:pathLst>
              <a:path h="3828301" w="11301259">
                <a:moveTo>
                  <a:pt x="0" y="0"/>
                </a:moveTo>
                <a:lnTo>
                  <a:pt x="11301259" y="0"/>
                </a:lnTo>
                <a:lnTo>
                  <a:pt x="11301259" y="3828301"/>
                </a:lnTo>
                <a:lnTo>
                  <a:pt x="0" y="38283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969521" y="-9852856"/>
            <a:ext cx="12704157" cy="13000542"/>
          </a:xfrm>
          <a:custGeom>
            <a:avLst/>
            <a:gdLst/>
            <a:ahLst/>
            <a:cxnLst/>
            <a:rect r="r" b="b" t="t" l="l"/>
            <a:pathLst>
              <a:path h="13000542" w="12704157">
                <a:moveTo>
                  <a:pt x="12704157" y="0"/>
                </a:moveTo>
                <a:lnTo>
                  <a:pt x="0" y="0"/>
                </a:lnTo>
                <a:lnTo>
                  <a:pt x="0" y="13000543"/>
                </a:lnTo>
                <a:lnTo>
                  <a:pt x="12704157" y="13000543"/>
                </a:lnTo>
                <a:lnTo>
                  <a:pt x="127041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93428">
            <a:off x="7363207" y="577593"/>
            <a:ext cx="15359471" cy="15080208"/>
          </a:xfrm>
          <a:custGeom>
            <a:avLst/>
            <a:gdLst/>
            <a:ahLst/>
            <a:cxnLst/>
            <a:rect r="r" b="b" t="t" l="l"/>
            <a:pathLst>
              <a:path h="15080208" w="15359471">
                <a:moveTo>
                  <a:pt x="0" y="0"/>
                </a:moveTo>
                <a:lnTo>
                  <a:pt x="15359471" y="0"/>
                </a:lnTo>
                <a:lnTo>
                  <a:pt x="15359471" y="15080207"/>
                </a:lnTo>
                <a:lnTo>
                  <a:pt x="0" y="15080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98064" y="3319137"/>
            <a:ext cx="7595451" cy="128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3"/>
              </a:lnSpc>
            </a:pPr>
            <a:r>
              <a:rPr lang="en-US" sz="95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257745">
            <a:off x="1728509" y="9052623"/>
            <a:ext cx="6531409" cy="6683785"/>
          </a:xfrm>
          <a:custGeom>
            <a:avLst/>
            <a:gdLst/>
            <a:ahLst/>
            <a:cxnLst/>
            <a:rect r="r" b="b" t="t" l="l"/>
            <a:pathLst>
              <a:path h="6683785" w="6531409">
                <a:moveTo>
                  <a:pt x="6531409" y="0"/>
                </a:moveTo>
                <a:lnTo>
                  <a:pt x="0" y="0"/>
                </a:lnTo>
                <a:lnTo>
                  <a:pt x="0" y="6683785"/>
                </a:lnTo>
                <a:lnTo>
                  <a:pt x="6531409" y="6683785"/>
                </a:lnTo>
                <a:lnTo>
                  <a:pt x="65314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57745">
            <a:off x="16101223" y="-5047299"/>
            <a:ext cx="6531409" cy="6683785"/>
          </a:xfrm>
          <a:custGeom>
            <a:avLst/>
            <a:gdLst/>
            <a:ahLst/>
            <a:cxnLst/>
            <a:rect r="r" b="b" t="t" l="l"/>
            <a:pathLst>
              <a:path h="6683785" w="6531409">
                <a:moveTo>
                  <a:pt x="6531409" y="0"/>
                </a:moveTo>
                <a:lnTo>
                  <a:pt x="0" y="0"/>
                </a:lnTo>
                <a:lnTo>
                  <a:pt x="0" y="6683786"/>
                </a:lnTo>
                <a:lnTo>
                  <a:pt x="6531409" y="6683786"/>
                </a:lnTo>
                <a:lnTo>
                  <a:pt x="653140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16816" y="5524245"/>
            <a:ext cx="6682436" cy="4762755"/>
          </a:xfrm>
          <a:custGeom>
            <a:avLst/>
            <a:gdLst/>
            <a:ahLst/>
            <a:cxnLst/>
            <a:rect r="r" b="b" t="t" l="l"/>
            <a:pathLst>
              <a:path h="4762755" w="6682436">
                <a:moveTo>
                  <a:pt x="0" y="0"/>
                </a:moveTo>
                <a:lnTo>
                  <a:pt x="6682437" y="0"/>
                </a:lnTo>
                <a:lnTo>
                  <a:pt x="6682437" y="4762755"/>
                </a:lnTo>
                <a:lnTo>
                  <a:pt x="0" y="4762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8635" y="5038896"/>
            <a:ext cx="4944368" cy="3536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Razan mohamed kamal</a:t>
            </a:r>
          </a:p>
          <a:p>
            <a:pPr algn="ctr">
              <a:lnSpc>
                <a:spcPts val="4048"/>
              </a:lnSpc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2200367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Shahinaz samy mohamed 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2200369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Yasmin Walid Shaltout 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2200392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263802" y="5067300"/>
            <a:ext cx="4222750" cy="3536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Aliaa Mohamed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2200393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Hanan Hassan Hussein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2200966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Mohamed Adel Mousa 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2200787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24692" y="8286872"/>
            <a:ext cx="2477320" cy="2904445"/>
          </a:xfrm>
          <a:custGeom>
            <a:avLst/>
            <a:gdLst/>
            <a:ahLst/>
            <a:cxnLst/>
            <a:rect r="r" b="b" t="t" l="l"/>
            <a:pathLst>
              <a:path h="2904445" w="2477320">
                <a:moveTo>
                  <a:pt x="0" y="0"/>
                </a:moveTo>
                <a:lnTo>
                  <a:pt x="2477321" y="0"/>
                </a:lnTo>
                <a:lnTo>
                  <a:pt x="2477321" y="2904444"/>
                </a:lnTo>
                <a:lnTo>
                  <a:pt x="0" y="2904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4873" t="-24274" r="-375601" b="-162264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572963" y="6368147"/>
            <a:ext cx="4958828" cy="5214829"/>
          </a:xfrm>
          <a:custGeom>
            <a:avLst/>
            <a:gdLst/>
            <a:ahLst/>
            <a:cxnLst/>
            <a:rect r="r" b="b" t="t" l="l"/>
            <a:pathLst>
              <a:path h="5214829" w="4958828">
                <a:moveTo>
                  <a:pt x="4958828" y="0"/>
                </a:moveTo>
                <a:lnTo>
                  <a:pt x="0" y="0"/>
                </a:lnTo>
                <a:lnTo>
                  <a:pt x="0" y="5214829"/>
                </a:lnTo>
                <a:lnTo>
                  <a:pt x="4958828" y="5214829"/>
                </a:lnTo>
                <a:lnTo>
                  <a:pt x="49588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54763" y="488083"/>
            <a:ext cx="12162705" cy="8717634"/>
          </a:xfrm>
          <a:custGeom>
            <a:avLst/>
            <a:gdLst/>
            <a:ahLst/>
            <a:cxnLst/>
            <a:rect r="r" b="b" t="t" l="l"/>
            <a:pathLst>
              <a:path h="8717634" w="12162705">
                <a:moveTo>
                  <a:pt x="0" y="0"/>
                </a:moveTo>
                <a:lnTo>
                  <a:pt x="12162705" y="0"/>
                </a:lnTo>
                <a:lnTo>
                  <a:pt x="12162705" y="8717634"/>
                </a:lnTo>
                <a:lnTo>
                  <a:pt x="0" y="87176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17905" y="1198999"/>
            <a:ext cx="7091915" cy="211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2"/>
              </a:lnSpc>
              <a:spcBef>
                <a:spcPct val="0"/>
              </a:spcBef>
            </a:pPr>
            <a:r>
              <a:rPr lang="en-US" sz="5858">
                <a:solidFill>
                  <a:srgbClr val="3E0E08"/>
                </a:solidFill>
                <a:latin typeface="Adumu Regular"/>
                <a:ea typeface="Adumu Regular"/>
                <a:cs typeface="Adumu Regular"/>
                <a:sym typeface="Adumu Regular"/>
              </a:rPr>
              <a:t>Dataset Description: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63352" y="3982884"/>
            <a:ext cx="11409610" cy="3417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6"/>
              </a:lnSpc>
              <a:spcBef>
                <a:spcPct val="0"/>
              </a:spcBef>
            </a:pPr>
            <a:r>
              <a:rPr lang="en-US" b="true" sz="2776">
                <a:solidFill>
                  <a:srgbClr val="3E0E08"/>
                </a:solidFill>
                <a:latin typeface="Poppins Bold"/>
                <a:ea typeface="Poppins Bold"/>
                <a:cs typeface="Poppins Bold"/>
                <a:sym typeface="Poppins Bold"/>
              </a:rPr>
              <a:t>"The dataset consists of customer-related information such as age, income, job type, number of children, and other features that may impact the decision-making process."</a:t>
            </a:r>
          </a:p>
          <a:p>
            <a:pPr algn="ctr">
              <a:lnSpc>
                <a:spcPts val="3886"/>
              </a:lnSpc>
              <a:spcBef>
                <a:spcPct val="0"/>
              </a:spcBef>
            </a:pPr>
            <a:r>
              <a:rPr lang="en-US" b="true" sz="2776">
                <a:solidFill>
                  <a:srgbClr val="3E0E08"/>
                </a:solidFill>
                <a:latin typeface="Poppins Bold"/>
                <a:ea typeface="Poppins Bold"/>
                <a:cs typeface="Poppins Bold"/>
                <a:sym typeface="Poppins Bold"/>
              </a:rPr>
              <a:t>Showcase the main features (columns) in the dataset such as:</a:t>
            </a:r>
          </a:p>
          <a:p>
            <a:pPr algn="ctr">
              <a:lnSpc>
                <a:spcPts val="3886"/>
              </a:lnSpc>
              <a:spcBef>
                <a:spcPct val="0"/>
              </a:spcBef>
            </a:pPr>
            <a:r>
              <a:rPr lang="en-US" b="true" sz="2776">
                <a:solidFill>
                  <a:srgbClr val="3E0E08"/>
                </a:solidFill>
                <a:latin typeface="Poppins Bold"/>
                <a:ea typeface="Poppins Bold"/>
                <a:cs typeface="Poppins Bold"/>
                <a:sym typeface="Poppins Bold"/>
              </a:rPr>
              <a:t>Age, Income, Employment, Credit History, Status, etc.</a:t>
            </a:r>
          </a:p>
          <a:p>
            <a:pPr algn="ctr">
              <a:lnSpc>
                <a:spcPts val="3886"/>
              </a:lnSpc>
              <a:spcBef>
                <a:spcPct val="0"/>
              </a:spcBef>
            </a:pPr>
            <a:r>
              <a:rPr lang="en-US" b="true" sz="2776">
                <a:solidFill>
                  <a:srgbClr val="3E0E08"/>
                </a:solidFill>
                <a:latin typeface="Poppins Bold"/>
                <a:ea typeface="Poppins Bold"/>
                <a:cs typeface="Poppins Bold"/>
                <a:sym typeface="Poppins Bold"/>
              </a:rPr>
              <a:t>"The dataset contains 1000 records for each customer and is used for training the model."</a:t>
            </a:r>
          </a:p>
        </p:txBody>
      </p:sp>
      <p:grpSp>
        <p:nvGrpSpPr>
          <p:cNvPr name="Group 9" id="9"/>
          <p:cNvGrpSpPr/>
          <p:nvPr/>
        </p:nvGrpSpPr>
        <p:grpSpPr>
          <a:xfrm rot="1163016">
            <a:off x="-367601" y="3925849"/>
            <a:ext cx="2228967" cy="2550044"/>
            <a:chOff x="0" y="0"/>
            <a:chExt cx="2971956" cy="34000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71956" cy="2739603"/>
            </a:xfrm>
            <a:custGeom>
              <a:avLst/>
              <a:gdLst/>
              <a:ahLst/>
              <a:cxnLst/>
              <a:rect r="r" b="b" t="t" l="l"/>
              <a:pathLst>
                <a:path h="2739603" w="2971956">
                  <a:moveTo>
                    <a:pt x="0" y="0"/>
                  </a:moveTo>
                  <a:lnTo>
                    <a:pt x="2971956" y="0"/>
                  </a:lnTo>
                  <a:lnTo>
                    <a:pt x="2971956" y="2739603"/>
                  </a:lnTo>
                  <a:lnTo>
                    <a:pt x="0" y="2739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7584" y="3003770"/>
              <a:ext cx="2796787" cy="396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7"/>
                </a:lnSpc>
                <a:spcBef>
                  <a:spcPct val="0"/>
                </a:spcBef>
              </a:pPr>
              <a:r>
                <a:rPr lang="en-US" sz="1805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Real estate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444910">
            <a:off x="13676312" y="773272"/>
            <a:ext cx="1793302" cy="1853977"/>
          </a:xfrm>
          <a:custGeom>
            <a:avLst/>
            <a:gdLst/>
            <a:ahLst/>
            <a:cxnLst/>
            <a:rect r="r" b="b" t="t" l="l"/>
            <a:pathLst>
              <a:path h="1853977" w="1793302">
                <a:moveTo>
                  <a:pt x="0" y="0"/>
                </a:moveTo>
                <a:lnTo>
                  <a:pt x="1793302" y="0"/>
                </a:lnTo>
                <a:lnTo>
                  <a:pt x="1793302" y="1853977"/>
                </a:lnTo>
                <a:lnTo>
                  <a:pt x="0" y="18539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1239432" y="1028700"/>
            <a:ext cx="572699" cy="652142"/>
          </a:xfrm>
          <a:custGeom>
            <a:avLst/>
            <a:gdLst/>
            <a:ahLst/>
            <a:cxnLst/>
            <a:rect r="r" b="b" t="t" l="l"/>
            <a:pathLst>
              <a:path h="652142" w="572699">
                <a:moveTo>
                  <a:pt x="0" y="652142"/>
                </a:moveTo>
                <a:lnTo>
                  <a:pt x="572699" y="652142"/>
                </a:lnTo>
                <a:lnTo>
                  <a:pt x="572699" y="0"/>
                </a:lnTo>
                <a:lnTo>
                  <a:pt x="0" y="0"/>
                </a:lnTo>
                <a:lnTo>
                  <a:pt x="0" y="652142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22997" y="7411929"/>
            <a:ext cx="758031" cy="863182"/>
          </a:xfrm>
          <a:custGeom>
            <a:avLst/>
            <a:gdLst/>
            <a:ahLst/>
            <a:cxnLst/>
            <a:rect r="r" b="b" t="t" l="l"/>
            <a:pathLst>
              <a:path h="863182" w="758031">
                <a:moveTo>
                  <a:pt x="0" y="0"/>
                </a:moveTo>
                <a:lnTo>
                  <a:pt x="758031" y="0"/>
                </a:lnTo>
                <a:lnTo>
                  <a:pt x="758031" y="863182"/>
                </a:lnTo>
                <a:lnTo>
                  <a:pt x="0" y="8631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1867" y="1811591"/>
            <a:ext cx="549496" cy="625720"/>
          </a:xfrm>
          <a:custGeom>
            <a:avLst/>
            <a:gdLst/>
            <a:ahLst/>
            <a:cxnLst/>
            <a:rect r="r" b="b" t="t" l="l"/>
            <a:pathLst>
              <a:path h="625720" w="549496">
                <a:moveTo>
                  <a:pt x="0" y="0"/>
                </a:moveTo>
                <a:lnTo>
                  <a:pt x="549496" y="0"/>
                </a:lnTo>
                <a:lnTo>
                  <a:pt x="549496" y="625720"/>
                </a:lnTo>
                <a:lnTo>
                  <a:pt x="0" y="6257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8168446"/>
            <a:ext cx="643167" cy="732385"/>
          </a:xfrm>
          <a:custGeom>
            <a:avLst/>
            <a:gdLst/>
            <a:ahLst/>
            <a:cxnLst/>
            <a:rect r="r" b="b" t="t" l="l"/>
            <a:pathLst>
              <a:path h="732385" w="643167">
                <a:moveTo>
                  <a:pt x="0" y="0"/>
                </a:moveTo>
                <a:lnTo>
                  <a:pt x="643167" y="0"/>
                </a:lnTo>
                <a:lnTo>
                  <a:pt x="643167" y="732385"/>
                </a:lnTo>
                <a:lnTo>
                  <a:pt x="0" y="73238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388057" y="3977456"/>
            <a:ext cx="763530" cy="869444"/>
          </a:xfrm>
          <a:custGeom>
            <a:avLst/>
            <a:gdLst/>
            <a:ahLst/>
            <a:cxnLst/>
            <a:rect r="r" b="b" t="t" l="l"/>
            <a:pathLst>
              <a:path h="869444" w="763530">
                <a:moveTo>
                  <a:pt x="0" y="0"/>
                </a:moveTo>
                <a:lnTo>
                  <a:pt x="763530" y="0"/>
                </a:lnTo>
                <a:lnTo>
                  <a:pt x="763530" y="869444"/>
                </a:lnTo>
                <a:lnTo>
                  <a:pt x="0" y="8694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34655">
            <a:off x="8909710" y="-1485889"/>
            <a:ext cx="15359471" cy="15080208"/>
          </a:xfrm>
          <a:custGeom>
            <a:avLst/>
            <a:gdLst/>
            <a:ahLst/>
            <a:cxnLst/>
            <a:rect r="r" b="b" t="t" l="l"/>
            <a:pathLst>
              <a:path h="15080208" w="15359471">
                <a:moveTo>
                  <a:pt x="0" y="0"/>
                </a:moveTo>
                <a:lnTo>
                  <a:pt x="15359471" y="0"/>
                </a:lnTo>
                <a:lnTo>
                  <a:pt x="15359471" y="15080208"/>
                </a:lnTo>
                <a:lnTo>
                  <a:pt x="0" y="1508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16002" y="1565298"/>
            <a:ext cx="9443298" cy="241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>
                <a:solidFill>
                  <a:srgbClr val="000000"/>
                </a:solidFill>
                <a:latin typeface="Adumu Regular"/>
                <a:ea typeface="Adumu Regular"/>
                <a:cs typeface="Adumu Regular"/>
                <a:sym typeface="Adumu Regular"/>
              </a:rPr>
              <a:t>Data Analysis Steps :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589446" y="-423522"/>
            <a:ext cx="2477320" cy="2904445"/>
          </a:xfrm>
          <a:custGeom>
            <a:avLst/>
            <a:gdLst/>
            <a:ahLst/>
            <a:cxnLst/>
            <a:rect r="r" b="b" t="t" l="l"/>
            <a:pathLst>
              <a:path h="2904445" w="2477320">
                <a:moveTo>
                  <a:pt x="2477320" y="0"/>
                </a:moveTo>
                <a:lnTo>
                  <a:pt x="0" y="0"/>
                </a:lnTo>
                <a:lnTo>
                  <a:pt x="0" y="2904444"/>
                </a:lnTo>
                <a:lnTo>
                  <a:pt x="2477320" y="2904444"/>
                </a:lnTo>
                <a:lnTo>
                  <a:pt x="24773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873" t="-24274" r="-375601" b="-16226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873591">
            <a:off x="16523870" y="8764392"/>
            <a:ext cx="5085792" cy="5170399"/>
          </a:xfrm>
          <a:custGeom>
            <a:avLst/>
            <a:gdLst/>
            <a:ahLst/>
            <a:cxnLst/>
            <a:rect r="r" b="b" t="t" l="l"/>
            <a:pathLst>
              <a:path h="5170399" w="5085792">
                <a:moveTo>
                  <a:pt x="0" y="0"/>
                </a:moveTo>
                <a:lnTo>
                  <a:pt x="5085792" y="0"/>
                </a:lnTo>
                <a:lnTo>
                  <a:pt x="5085792" y="5170398"/>
                </a:lnTo>
                <a:lnTo>
                  <a:pt x="0" y="5170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13686">
            <a:off x="-903932" y="-2585199"/>
            <a:ext cx="5085792" cy="5170399"/>
          </a:xfrm>
          <a:custGeom>
            <a:avLst/>
            <a:gdLst/>
            <a:ahLst/>
            <a:cxnLst/>
            <a:rect r="r" b="b" t="t" l="l"/>
            <a:pathLst>
              <a:path h="5170399" w="5085792">
                <a:moveTo>
                  <a:pt x="0" y="0"/>
                </a:moveTo>
                <a:lnTo>
                  <a:pt x="5085793" y="0"/>
                </a:lnTo>
                <a:lnTo>
                  <a:pt x="5085793" y="5170398"/>
                </a:lnTo>
                <a:lnTo>
                  <a:pt x="0" y="5170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41524" y="5000723"/>
            <a:ext cx="5913133" cy="5633603"/>
          </a:xfrm>
          <a:custGeom>
            <a:avLst/>
            <a:gdLst/>
            <a:ahLst/>
            <a:cxnLst/>
            <a:rect r="r" b="b" t="t" l="l"/>
            <a:pathLst>
              <a:path h="5633603" w="5913133">
                <a:moveTo>
                  <a:pt x="0" y="0"/>
                </a:moveTo>
                <a:lnTo>
                  <a:pt x="5913133" y="0"/>
                </a:lnTo>
                <a:lnTo>
                  <a:pt x="5913133" y="5633604"/>
                </a:lnTo>
                <a:lnTo>
                  <a:pt x="0" y="5633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77987" y="453220"/>
            <a:ext cx="4669060" cy="3888054"/>
          </a:xfrm>
          <a:custGeom>
            <a:avLst/>
            <a:gdLst/>
            <a:ahLst/>
            <a:cxnLst/>
            <a:rect r="r" b="b" t="t" l="l"/>
            <a:pathLst>
              <a:path h="3888054" w="4669060">
                <a:moveTo>
                  <a:pt x="0" y="0"/>
                </a:moveTo>
                <a:lnTo>
                  <a:pt x="4669060" y="0"/>
                </a:lnTo>
                <a:lnTo>
                  <a:pt x="4669060" y="3888054"/>
                </a:lnTo>
                <a:lnTo>
                  <a:pt x="0" y="38880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00309" y="4265074"/>
            <a:ext cx="12487691" cy="454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Cleaning: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"We cleaned the dataset by handling missing values and removing any invalid data."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"Missing values were either dropped or imputed."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Preprocessing: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"Categorical features were encoded into numeric values using techniques like One-Hot Encoding."</a:t>
            </a:r>
          </a:p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b="true" sz="28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"Normalization and scaling techniques were applied to numerical features to improve model performance."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658517" y="3977028"/>
            <a:ext cx="444032" cy="505626"/>
          </a:xfrm>
          <a:custGeom>
            <a:avLst/>
            <a:gdLst/>
            <a:ahLst/>
            <a:cxnLst/>
            <a:rect r="r" b="b" t="t" l="l"/>
            <a:pathLst>
              <a:path h="505626" w="444032">
                <a:moveTo>
                  <a:pt x="0" y="0"/>
                </a:moveTo>
                <a:lnTo>
                  <a:pt x="444032" y="0"/>
                </a:lnTo>
                <a:lnTo>
                  <a:pt x="444032" y="505626"/>
                </a:lnTo>
                <a:lnTo>
                  <a:pt x="0" y="5056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2165" y="3977028"/>
            <a:ext cx="493070" cy="561466"/>
          </a:xfrm>
          <a:custGeom>
            <a:avLst/>
            <a:gdLst/>
            <a:ahLst/>
            <a:cxnLst/>
            <a:rect r="r" b="b" t="t" l="l"/>
            <a:pathLst>
              <a:path h="561466" w="493070">
                <a:moveTo>
                  <a:pt x="0" y="0"/>
                </a:moveTo>
                <a:lnTo>
                  <a:pt x="493070" y="0"/>
                </a:lnTo>
                <a:lnTo>
                  <a:pt x="493070" y="561466"/>
                </a:lnTo>
                <a:lnTo>
                  <a:pt x="0" y="5614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82938" y="6281694"/>
            <a:ext cx="517371" cy="589139"/>
          </a:xfrm>
          <a:custGeom>
            <a:avLst/>
            <a:gdLst/>
            <a:ahLst/>
            <a:cxnLst/>
            <a:rect r="r" b="b" t="t" l="l"/>
            <a:pathLst>
              <a:path h="589139" w="517371">
                <a:moveTo>
                  <a:pt x="0" y="0"/>
                </a:moveTo>
                <a:lnTo>
                  <a:pt x="517371" y="0"/>
                </a:lnTo>
                <a:lnTo>
                  <a:pt x="517371" y="589139"/>
                </a:lnTo>
                <a:lnTo>
                  <a:pt x="0" y="5891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55956" y="9417556"/>
            <a:ext cx="763530" cy="869444"/>
          </a:xfrm>
          <a:custGeom>
            <a:avLst/>
            <a:gdLst/>
            <a:ahLst/>
            <a:cxnLst/>
            <a:rect r="r" b="b" t="t" l="l"/>
            <a:pathLst>
              <a:path h="869444" w="763530">
                <a:moveTo>
                  <a:pt x="0" y="0"/>
                </a:moveTo>
                <a:lnTo>
                  <a:pt x="763530" y="0"/>
                </a:lnTo>
                <a:lnTo>
                  <a:pt x="763530" y="869444"/>
                </a:lnTo>
                <a:lnTo>
                  <a:pt x="0" y="8694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02110" y="510089"/>
            <a:ext cx="541890" cy="617059"/>
          </a:xfrm>
          <a:custGeom>
            <a:avLst/>
            <a:gdLst/>
            <a:ahLst/>
            <a:cxnLst/>
            <a:rect r="r" b="b" t="t" l="l"/>
            <a:pathLst>
              <a:path h="617059" w="541890">
                <a:moveTo>
                  <a:pt x="0" y="0"/>
                </a:moveTo>
                <a:lnTo>
                  <a:pt x="541890" y="0"/>
                </a:lnTo>
                <a:lnTo>
                  <a:pt x="541890" y="617059"/>
                </a:lnTo>
                <a:lnTo>
                  <a:pt x="0" y="6170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34655">
            <a:off x="-6361358" y="-1171957"/>
            <a:ext cx="15359471" cy="15080208"/>
          </a:xfrm>
          <a:custGeom>
            <a:avLst/>
            <a:gdLst/>
            <a:ahLst/>
            <a:cxnLst/>
            <a:rect r="r" b="b" t="t" l="l"/>
            <a:pathLst>
              <a:path h="15080208" w="15359471">
                <a:moveTo>
                  <a:pt x="0" y="0"/>
                </a:moveTo>
                <a:lnTo>
                  <a:pt x="15359470" y="0"/>
                </a:lnTo>
                <a:lnTo>
                  <a:pt x="15359470" y="15080208"/>
                </a:lnTo>
                <a:lnTo>
                  <a:pt x="0" y="1508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86048" y="1586694"/>
            <a:ext cx="4276588" cy="4276588"/>
          </a:xfrm>
          <a:custGeom>
            <a:avLst/>
            <a:gdLst/>
            <a:ahLst/>
            <a:cxnLst/>
            <a:rect r="r" b="b" t="t" l="l"/>
            <a:pathLst>
              <a:path h="4276588" w="4276588">
                <a:moveTo>
                  <a:pt x="0" y="0"/>
                </a:moveTo>
                <a:lnTo>
                  <a:pt x="4276588" y="0"/>
                </a:lnTo>
                <a:lnTo>
                  <a:pt x="4276588" y="4276588"/>
                </a:lnTo>
                <a:lnTo>
                  <a:pt x="0" y="4276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43094" y="1635737"/>
            <a:ext cx="4227545" cy="4227545"/>
          </a:xfrm>
          <a:custGeom>
            <a:avLst/>
            <a:gdLst/>
            <a:ahLst/>
            <a:cxnLst/>
            <a:rect r="r" b="b" t="t" l="l"/>
            <a:pathLst>
              <a:path h="4227545" w="4227545">
                <a:moveTo>
                  <a:pt x="0" y="0"/>
                </a:moveTo>
                <a:lnTo>
                  <a:pt x="4227546" y="0"/>
                </a:lnTo>
                <a:lnTo>
                  <a:pt x="4227546" y="4227545"/>
                </a:lnTo>
                <a:lnTo>
                  <a:pt x="0" y="422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79224" y="1733699"/>
            <a:ext cx="4755286" cy="129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1"/>
              </a:lnSpc>
            </a:pPr>
            <a:r>
              <a:rPr lang="en-US" b="true" sz="416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 Regression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86048" y="1881673"/>
            <a:ext cx="4571194" cy="684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4"/>
              </a:lnSpc>
            </a:pPr>
            <a:r>
              <a:rPr lang="en-US" b="true" sz="424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Decision Tree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70400" y="5975021"/>
            <a:ext cx="4200240" cy="4200240"/>
          </a:xfrm>
          <a:custGeom>
            <a:avLst/>
            <a:gdLst/>
            <a:ahLst/>
            <a:cxnLst/>
            <a:rect r="r" b="b" t="t" l="l"/>
            <a:pathLst>
              <a:path h="4200240" w="4200240">
                <a:moveTo>
                  <a:pt x="0" y="0"/>
                </a:moveTo>
                <a:lnTo>
                  <a:pt x="4200240" y="0"/>
                </a:lnTo>
                <a:lnTo>
                  <a:pt x="4200240" y="4200240"/>
                </a:lnTo>
                <a:lnTo>
                  <a:pt x="0" y="4200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4903" y="6047340"/>
            <a:ext cx="4127922" cy="4127922"/>
          </a:xfrm>
          <a:custGeom>
            <a:avLst/>
            <a:gdLst/>
            <a:ahLst/>
            <a:cxnLst/>
            <a:rect r="r" b="b" t="t" l="l"/>
            <a:pathLst>
              <a:path h="4127922" w="4127922">
                <a:moveTo>
                  <a:pt x="0" y="0"/>
                </a:moveTo>
                <a:lnTo>
                  <a:pt x="4127921" y="0"/>
                </a:lnTo>
                <a:lnTo>
                  <a:pt x="4127921" y="4127921"/>
                </a:lnTo>
                <a:lnTo>
                  <a:pt x="0" y="4127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64518">
            <a:off x="14614624" y="7041998"/>
            <a:ext cx="6402542" cy="3643628"/>
          </a:xfrm>
          <a:custGeom>
            <a:avLst/>
            <a:gdLst/>
            <a:ahLst/>
            <a:cxnLst/>
            <a:rect r="r" b="b" t="t" l="l"/>
            <a:pathLst>
              <a:path h="3643628" w="6402542">
                <a:moveTo>
                  <a:pt x="0" y="0"/>
                </a:moveTo>
                <a:lnTo>
                  <a:pt x="6402542" y="0"/>
                </a:lnTo>
                <a:lnTo>
                  <a:pt x="6402542" y="3643628"/>
                </a:lnTo>
                <a:lnTo>
                  <a:pt x="0" y="3643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1222631">
            <a:off x="442235" y="1249563"/>
            <a:ext cx="2451913" cy="2980795"/>
            <a:chOff x="0" y="0"/>
            <a:chExt cx="3269218" cy="39743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677" y="0"/>
              <a:ext cx="2759864" cy="3202374"/>
            </a:xfrm>
            <a:custGeom>
              <a:avLst/>
              <a:gdLst/>
              <a:ahLst/>
              <a:cxnLst/>
              <a:rect r="r" b="b" t="t" l="l"/>
              <a:pathLst>
                <a:path h="3202374" w="2759864">
                  <a:moveTo>
                    <a:pt x="0" y="0"/>
                  </a:moveTo>
                  <a:lnTo>
                    <a:pt x="2759864" y="0"/>
                  </a:lnTo>
                  <a:lnTo>
                    <a:pt x="2759864" y="3202374"/>
                  </a:lnTo>
                  <a:lnTo>
                    <a:pt x="0" y="3202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3508075"/>
              <a:ext cx="3269218" cy="466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2615294">
            <a:off x="-2300636" y="8241057"/>
            <a:ext cx="5153499" cy="5191254"/>
          </a:xfrm>
          <a:custGeom>
            <a:avLst/>
            <a:gdLst/>
            <a:ahLst/>
            <a:cxnLst/>
            <a:rect r="r" b="b" t="t" l="l"/>
            <a:pathLst>
              <a:path h="5191254" w="5153499">
                <a:moveTo>
                  <a:pt x="5153499" y="0"/>
                </a:moveTo>
                <a:lnTo>
                  <a:pt x="0" y="0"/>
                </a:lnTo>
                <a:lnTo>
                  <a:pt x="0" y="5191254"/>
                </a:lnTo>
                <a:lnTo>
                  <a:pt x="5153499" y="5191254"/>
                </a:lnTo>
                <a:lnTo>
                  <a:pt x="515349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4554915">
            <a:off x="16360155" y="-2696847"/>
            <a:ext cx="5153499" cy="5191254"/>
          </a:xfrm>
          <a:custGeom>
            <a:avLst/>
            <a:gdLst/>
            <a:ahLst/>
            <a:cxnLst/>
            <a:rect r="r" b="b" t="t" l="l"/>
            <a:pathLst>
              <a:path h="5191254" w="5153499">
                <a:moveTo>
                  <a:pt x="5153499" y="0"/>
                </a:moveTo>
                <a:lnTo>
                  <a:pt x="0" y="0"/>
                </a:lnTo>
                <a:lnTo>
                  <a:pt x="0" y="5191254"/>
                </a:lnTo>
                <a:lnTo>
                  <a:pt x="5153499" y="5191254"/>
                </a:lnTo>
                <a:lnTo>
                  <a:pt x="515349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972128">
            <a:off x="16024837" y="4563967"/>
            <a:ext cx="1791058" cy="1804180"/>
          </a:xfrm>
          <a:custGeom>
            <a:avLst/>
            <a:gdLst/>
            <a:ahLst/>
            <a:cxnLst/>
            <a:rect r="r" b="b" t="t" l="l"/>
            <a:pathLst>
              <a:path h="1804180" w="1791058">
                <a:moveTo>
                  <a:pt x="1791058" y="0"/>
                </a:moveTo>
                <a:lnTo>
                  <a:pt x="0" y="0"/>
                </a:lnTo>
                <a:lnTo>
                  <a:pt x="0" y="1804180"/>
                </a:lnTo>
                <a:lnTo>
                  <a:pt x="1791058" y="1804180"/>
                </a:lnTo>
                <a:lnTo>
                  <a:pt x="179105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0">
            <a:off x="3417793" y="-241891"/>
            <a:ext cx="1450603" cy="1157845"/>
          </a:xfrm>
          <a:custGeom>
            <a:avLst/>
            <a:gdLst/>
            <a:ahLst/>
            <a:cxnLst/>
            <a:rect r="r" b="b" t="t" l="l"/>
            <a:pathLst>
              <a:path h="1157845" w="1450603">
                <a:moveTo>
                  <a:pt x="0" y="1157846"/>
                </a:moveTo>
                <a:lnTo>
                  <a:pt x="1450603" y="1157846"/>
                </a:lnTo>
                <a:lnTo>
                  <a:pt x="1450603" y="0"/>
                </a:lnTo>
                <a:lnTo>
                  <a:pt x="0" y="0"/>
                </a:lnTo>
                <a:lnTo>
                  <a:pt x="0" y="115784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-426015" y="5143500"/>
            <a:ext cx="1404258" cy="1120853"/>
          </a:xfrm>
          <a:custGeom>
            <a:avLst/>
            <a:gdLst/>
            <a:ahLst/>
            <a:cxnLst/>
            <a:rect r="r" b="b" t="t" l="l"/>
            <a:pathLst>
              <a:path h="1120853" w="1404258">
                <a:moveTo>
                  <a:pt x="0" y="1120853"/>
                </a:moveTo>
                <a:lnTo>
                  <a:pt x="1404258" y="1120853"/>
                </a:lnTo>
                <a:lnTo>
                  <a:pt x="1404258" y="0"/>
                </a:lnTo>
                <a:lnTo>
                  <a:pt x="0" y="0"/>
                </a:lnTo>
                <a:lnTo>
                  <a:pt x="0" y="1120853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7451089" y="2566027"/>
            <a:ext cx="1161892" cy="927401"/>
          </a:xfrm>
          <a:custGeom>
            <a:avLst/>
            <a:gdLst/>
            <a:ahLst/>
            <a:cxnLst/>
            <a:rect r="r" b="b" t="t" l="l"/>
            <a:pathLst>
              <a:path h="927401" w="1161892">
                <a:moveTo>
                  <a:pt x="0" y="927401"/>
                </a:moveTo>
                <a:lnTo>
                  <a:pt x="1161892" y="927401"/>
                </a:lnTo>
                <a:lnTo>
                  <a:pt x="1161892" y="0"/>
                </a:lnTo>
                <a:lnTo>
                  <a:pt x="0" y="0"/>
                </a:lnTo>
                <a:lnTo>
                  <a:pt x="0" y="92740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5545998" y="3390683"/>
            <a:ext cx="525398" cy="598279"/>
          </a:xfrm>
          <a:custGeom>
            <a:avLst/>
            <a:gdLst/>
            <a:ahLst/>
            <a:cxnLst/>
            <a:rect r="r" b="b" t="t" l="l"/>
            <a:pathLst>
              <a:path h="598279" w="525398">
                <a:moveTo>
                  <a:pt x="525398" y="0"/>
                </a:moveTo>
                <a:lnTo>
                  <a:pt x="0" y="0"/>
                </a:lnTo>
                <a:lnTo>
                  <a:pt x="0" y="598279"/>
                </a:lnTo>
                <a:lnTo>
                  <a:pt x="525398" y="598279"/>
                </a:lnTo>
                <a:lnTo>
                  <a:pt x="52539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2703281" y="4918756"/>
            <a:ext cx="394732" cy="449488"/>
          </a:xfrm>
          <a:custGeom>
            <a:avLst/>
            <a:gdLst/>
            <a:ahLst/>
            <a:cxnLst/>
            <a:rect r="r" b="b" t="t" l="l"/>
            <a:pathLst>
              <a:path h="449488" w="394732">
                <a:moveTo>
                  <a:pt x="394732" y="0"/>
                </a:moveTo>
                <a:lnTo>
                  <a:pt x="0" y="0"/>
                </a:lnTo>
                <a:lnTo>
                  <a:pt x="0" y="449488"/>
                </a:lnTo>
                <a:lnTo>
                  <a:pt x="394732" y="449488"/>
                </a:lnTo>
                <a:lnTo>
                  <a:pt x="39473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318377" y="6880903"/>
            <a:ext cx="525398" cy="598279"/>
          </a:xfrm>
          <a:custGeom>
            <a:avLst/>
            <a:gdLst/>
            <a:ahLst/>
            <a:cxnLst/>
            <a:rect r="r" b="b" t="t" l="l"/>
            <a:pathLst>
              <a:path h="598279" w="525398">
                <a:moveTo>
                  <a:pt x="525398" y="0"/>
                </a:moveTo>
                <a:lnTo>
                  <a:pt x="0" y="0"/>
                </a:lnTo>
                <a:lnTo>
                  <a:pt x="0" y="598279"/>
                </a:lnTo>
                <a:lnTo>
                  <a:pt x="525398" y="598279"/>
                </a:lnTo>
                <a:lnTo>
                  <a:pt x="52539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720705" y="346252"/>
            <a:ext cx="6846590" cy="97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  <a:spcBef>
                <a:spcPct val="0"/>
              </a:spcBef>
            </a:pPr>
            <a:r>
              <a:rPr lang="en-US" sz="5391">
                <a:solidFill>
                  <a:srgbClr val="000000"/>
                </a:solidFill>
                <a:latin typeface="Adumu Regular"/>
                <a:ea typeface="Adumu Regular"/>
                <a:cs typeface="Adumu Regular"/>
                <a:sym typeface="Adumu Regular"/>
              </a:rPr>
              <a:t>Algorithm Selection: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96746" y="6207431"/>
            <a:ext cx="5228940" cy="5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8"/>
              </a:lnSpc>
            </a:pPr>
            <a:r>
              <a:rPr lang="en-US" b="true" sz="36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09872" y="6204908"/>
            <a:ext cx="5228940" cy="72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SVM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43094" y="3333533"/>
            <a:ext cx="4306376" cy="176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  <a:spcBef>
                <a:spcPct val="0"/>
              </a:spcBef>
            </a:pPr>
            <a:r>
              <a:rPr lang="en-US" sz="19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 and efficient classification algorithm, especially useful when the relationship between input features and the output is approximately linear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20481" y="2831627"/>
            <a:ext cx="4456765" cy="106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01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 easy to interpret and can handle both 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01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numerical and categorical data.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51877" y="3998567"/>
            <a:ext cx="3344931" cy="146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It's especially useful for exploring relationships between features and making decisions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60590" y="6863137"/>
            <a:ext cx="4220789" cy="153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4"/>
              </a:lnSpc>
              <a:spcBef>
                <a:spcPct val="0"/>
              </a:spcBef>
            </a:pPr>
            <a:r>
              <a:rPr lang="en-US" sz="2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ensemble method that combines multiple decision trees to improve the model’s accuracy and robustness.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65412" y="8463382"/>
            <a:ext cx="4284059" cy="153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t's highly effective when dealing with large</a:t>
            </a:r>
          </a:p>
          <a:p>
            <a:pPr algn="ctr"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datasets with high dimensionality.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34351" y="7087121"/>
            <a:ext cx="3711905" cy="192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"/>
              </a:lnSpc>
              <a:spcBef>
                <a:spcPct val="0"/>
              </a:spcBef>
            </a:pPr>
            <a:r>
              <a:rPr lang="en-US" sz="18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 a powerful classifier, especially useful for high-dimensional data. It works well for binary classification problems like credit card approval prediction.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34655">
            <a:off x="11742061" y="-2067758"/>
            <a:ext cx="15359471" cy="15080208"/>
          </a:xfrm>
          <a:custGeom>
            <a:avLst/>
            <a:gdLst/>
            <a:ahLst/>
            <a:cxnLst/>
            <a:rect r="r" b="b" t="t" l="l"/>
            <a:pathLst>
              <a:path h="15080208" w="15359471">
                <a:moveTo>
                  <a:pt x="15359470" y="0"/>
                </a:moveTo>
                <a:lnTo>
                  <a:pt x="0" y="0"/>
                </a:lnTo>
                <a:lnTo>
                  <a:pt x="0" y="15080207"/>
                </a:lnTo>
                <a:lnTo>
                  <a:pt x="15359470" y="15080207"/>
                </a:lnTo>
                <a:lnTo>
                  <a:pt x="1535947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30310" y="-514048"/>
            <a:ext cx="2477320" cy="2904445"/>
          </a:xfrm>
          <a:custGeom>
            <a:avLst/>
            <a:gdLst/>
            <a:ahLst/>
            <a:cxnLst/>
            <a:rect r="r" b="b" t="t" l="l"/>
            <a:pathLst>
              <a:path h="2904445" w="2477320">
                <a:moveTo>
                  <a:pt x="2477320" y="0"/>
                </a:moveTo>
                <a:lnTo>
                  <a:pt x="0" y="0"/>
                </a:lnTo>
                <a:lnTo>
                  <a:pt x="0" y="2904445"/>
                </a:lnTo>
                <a:lnTo>
                  <a:pt x="2477320" y="2904445"/>
                </a:lnTo>
                <a:lnTo>
                  <a:pt x="24773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873" t="-24274" r="-375601" b="-1622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11556" y="2489890"/>
            <a:ext cx="9258541" cy="9395198"/>
          </a:xfrm>
          <a:custGeom>
            <a:avLst/>
            <a:gdLst/>
            <a:ahLst/>
            <a:cxnLst/>
            <a:rect r="r" b="b" t="t" l="l"/>
            <a:pathLst>
              <a:path h="9395198" w="9258541">
                <a:moveTo>
                  <a:pt x="0" y="0"/>
                </a:moveTo>
                <a:lnTo>
                  <a:pt x="9258540" y="0"/>
                </a:lnTo>
                <a:lnTo>
                  <a:pt x="9258540" y="9395198"/>
                </a:lnTo>
                <a:lnTo>
                  <a:pt x="0" y="9395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59447">
            <a:off x="478746" y="170809"/>
            <a:ext cx="3879370" cy="3787676"/>
          </a:xfrm>
          <a:custGeom>
            <a:avLst/>
            <a:gdLst/>
            <a:ahLst/>
            <a:cxnLst/>
            <a:rect r="r" b="b" t="t" l="l"/>
            <a:pathLst>
              <a:path h="3787676" w="3879370">
                <a:moveTo>
                  <a:pt x="0" y="0"/>
                </a:moveTo>
                <a:lnTo>
                  <a:pt x="3879370" y="0"/>
                </a:lnTo>
                <a:lnTo>
                  <a:pt x="3879370" y="3787676"/>
                </a:lnTo>
                <a:lnTo>
                  <a:pt x="0" y="3787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19008" y="96606"/>
            <a:ext cx="3441064" cy="5046894"/>
          </a:xfrm>
          <a:custGeom>
            <a:avLst/>
            <a:gdLst/>
            <a:ahLst/>
            <a:cxnLst/>
            <a:rect r="r" b="b" t="t" l="l"/>
            <a:pathLst>
              <a:path h="5046894" w="3441064">
                <a:moveTo>
                  <a:pt x="0" y="0"/>
                </a:moveTo>
                <a:lnTo>
                  <a:pt x="3441064" y="0"/>
                </a:lnTo>
                <a:lnTo>
                  <a:pt x="3441064" y="5046894"/>
                </a:lnTo>
                <a:lnTo>
                  <a:pt x="0" y="5046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5129619"/>
            <a:ext cx="10587389" cy="39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594" indent="-339297" lvl="1">
              <a:lnSpc>
                <a:spcPts val="4400"/>
              </a:lnSpc>
              <a:buFont typeface="Arial"/>
              <a:buChar char="•"/>
            </a:pPr>
            <a:r>
              <a:rPr lang="en-US" sz="3143">
                <a:solidFill>
                  <a:srgbClr val="000000"/>
                </a:solidFill>
                <a:latin typeface="Adumu Regular"/>
                <a:ea typeface="Adumu Regular"/>
                <a:cs typeface="Adumu Regular"/>
                <a:sym typeface="Adumu Regular"/>
              </a:rPr>
              <a:t>Training Process:</a:t>
            </a:r>
          </a:p>
          <a:p>
            <a:pPr algn="l" marL="1357188" indent="-452396" lvl="2">
              <a:lnSpc>
                <a:spcPts val="4400"/>
              </a:lnSpc>
              <a:buFont typeface="Arial"/>
              <a:buChar char="⚬"/>
            </a:pPr>
            <a:r>
              <a:rPr lang="en-US" b="true" sz="3143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"The models were trained using 80% of the dataset for training and 20% for testing."</a:t>
            </a:r>
          </a:p>
          <a:p>
            <a:pPr algn="l" marL="678594" indent="-339297" lvl="1">
              <a:lnSpc>
                <a:spcPts val="4400"/>
              </a:lnSpc>
              <a:buFont typeface="Arial"/>
              <a:buChar char="•"/>
            </a:pPr>
            <a:r>
              <a:rPr lang="en-US" sz="3143">
                <a:solidFill>
                  <a:srgbClr val="000000"/>
                </a:solidFill>
                <a:latin typeface="Adumu Regular"/>
                <a:ea typeface="Adumu Regular"/>
                <a:cs typeface="Adumu Regular"/>
                <a:sym typeface="Adumu Regular"/>
              </a:rPr>
              <a:t>Evaluation:</a:t>
            </a:r>
          </a:p>
          <a:p>
            <a:pPr algn="l" marL="1357188" indent="-452396" lvl="2">
              <a:lnSpc>
                <a:spcPts val="4400"/>
              </a:lnSpc>
              <a:buFont typeface="Arial"/>
              <a:buChar char="⚬"/>
            </a:pPr>
            <a:r>
              <a:rPr lang="en-US" b="true" sz="3143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"We evaluated the models using performance metrics such as Accuracy, Precision, Recall, and."</a:t>
            </a:r>
          </a:p>
          <a:p>
            <a:pPr algn="l">
              <a:lnSpc>
                <a:spcPts val="440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845857" y="1807050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0"/>
                </a:lnTo>
                <a:lnTo>
                  <a:pt x="0" y="6828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45362" y="1028700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1"/>
                </a:lnTo>
                <a:lnTo>
                  <a:pt x="0" y="6828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560" y="6846069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1"/>
                </a:lnTo>
                <a:lnTo>
                  <a:pt x="0" y="6828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9042" y="8916880"/>
            <a:ext cx="599658" cy="682841"/>
          </a:xfrm>
          <a:custGeom>
            <a:avLst/>
            <a:gdLst/>
            <a:ahLst/>
            <a:cxnLst/>
            <a:rect r="r" b="b" t="t" l="l"/>
            <a:pathLst>
              <a:path h="682841" w="599658">
                <a:moveTo>
                  <a:pt x="0" y="0"/>
                </a:moveTo>
                <a:lnTo>
                  <a:pt x="599658" y="0"/>
                </a:lnTo>
                <a:lnTo>
                  <a:pt x="599658" y="682840"/>
                </a:lnTo>
                <a:lnTo>
                  <a:pt x="0" y="6828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59495" y="4523615"/>
            <a:ext cx="338516" cy="385474"/>
          </a:xfrm>
          <a:custGeom>
            <a:avLst/>
            <a:gdLst/>
            <a:ahLst/>
            <a:cxnLst/>
            <a:rect r="r" b="b" t="t" l="l"/>
            <a:pathLst>
              <a:path h="385474" w="338516">
                <a:moveTo>
                  <a:pt x="0" y="0"/>
                </a:moveTo>
                <a:lnTo>
                  <a:pt x="338516" y="0"/>
                </a:lnTo>
                <a:lnTo>
                  <a:pt x="338516" y="385474"/>
                </a:lnTo>
                <a:lnTo>
                  <a:pt x="0" y="3854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5824779" y="-1459643"/>
            <a:ext cx="2727679" cy="3112497"/>
          </a:xfrm>
          <a:custGeom>
            <a:avLst/>
            <a:gdLst/>
            <a:ahLst/>
            <a:cxnLst/>
            <a:rect r="r" b="b" t="t" l="l"/>
            <a:pathLst>
              <a:path h="3112497" w="2727679">
                <a:moveTo>
                  <a:pt x="0" y="0"/>
                </a:moveTo>
                <a:lnTo>
                  <a:pt x="2727679" y="0"/>
                </a:lnTo>
                <a:lnTo>
                  <a:pt x="2727679" y="3112497"/>
                </a:lnTo>
                <a:lnTo>
                  <a:pt x="0" y="31124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97184" y="4205507"/>
            <a:ext cx="448614" cy="510844"/>
          </a:xfrm>
          <a:custGeom>
            <a:avLst/>
            <a:gdLst/>
            <a:ahLst/>
            <a:cxnLst/>
            <a:rect r="r" b="b" t="t" l="l"/>
            <a:pathLst>
              <a:path h="510844" w="448614">
                <a:moveTo>
                  <a:pt x="0" y="0"/>
                </a:moveTo>
                <a:lnTo>
                  <a:pt x="448614" y="0"/>
                </a:lnTo>
                <a:lnTo>
                  <a:pt x="448614" y="510845"/>
                </a:lnTo>
                <a:lnTo>
                  <a:pt x="0" y="51084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71020" y="4293551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34655">
            <a:off x="-6361358" y="-1171957"/>
            <a:ext cx="15359471" cy="15080208"/>
          </a:xfrm>
          <a:custGeom>
            <a:avLst/>
            <a:gdLst/>
            <a:ahLst/>
            <a:cxnLst/>
            <a:rect r="r" b="b" t="t" l="l"/>
            <a:pathLst>
              <a:path h="15080208" w="15359471">
                <a:moveTo>
                  <a:pt x="0" y="0"/>
                </a:moveTo>
                <a:lnTo>
                  <a:pt x="15359470" y="0"/>
                </a:lnTo>
                <a:lnTo>
                  <a:pt x="15359470" y="15080208"/>
                </a:lnTo>
                <a:lnTo>
                  <a:pt x="0" y="1508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40442" y="-5261072"/>
            <a:ext cx="16688441" cy="18017210"/>
          </a:xfrm>
          <a:custGeom>
            <a:avLst/>
            <a:gdLst/>
            <a:ahLst/>
            <a:cxnLst/>
            <a:rect r="r" b="b" t="t" l="l"/>
            <a:pathLst>
              <a:path h="18017210" w="16688441">
                <a:moveTo>
                  <a:pt x="0" y="0"/>
                </a:moveTo>
                <a:lnTo>
                  <a:pt x="16688440" y="0"/>
                </a:lnTo>
                <a:lnTo>
                  <a:pt x="16688440" y="18017210"/>
                </a:lnTo>
                <a:lnTo>
                  <a:pt x="0" y="18017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88713" y="7041470"/>
            <a:ext cx="4940362" cy="65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413432" y="7193774"/>
            <a:ext cx="1040293" cy="436923"/>
          </a:xfrm>
          <a:custGeom>
            <a:avLst/>
            <a:gdLst/>
            <a:ahLst/>
            <a:cxnLst/>
            <a:rect r="r" b="b" t="t" l="l"/>
            <a:pathLst>
              <a:path h="436923" w="1040293">
                <a:moveTo>
                  <a:pt x="0" y="0"/>
                </a:moveTo>
                <a:lnTo>
                  <a:pt x="1040293" y="0"/>
                </a:lnTo>
                <a:lnTo>
                  <a:pt x="1040293" y="436924"/>
                </a:lnTo>
                <a:lnTo>
                  <a:pt x="0" y="436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08883" y="3510245"/>
            <a:ext cx="9438234" cy="253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4"/>
              </a:lnSpc>
              <a:spcBef>
                <a:spcPct val="0"/>
              </a:spcBef>
            </a:pPr>
            <a:r>
              <a:rPr lang="en-US" sz="4731">
                <a:solidFill>
                  <a:srgbClr val="000000"/>
                </a:solidFill>
                <a:latin typeface="Adumu Regular"/>
                <a:ea typeface="Adumu Regular"/>
                <a:cs typeface="Adumu Regular"/>
                <a:sym typeface="Adumu Regular"/>
              </a:rPr>
              <a:t>The goal is to compare the models and select the best one to apply for prediction.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635">
            <a:off x="-75978" y="298330"/>
            <a:ext cx="5780068" cy="3825354"/>
          </a:xfrm>
          <a:custGeom>
            <a:avLst/>
            <a:gdLst/>
            <a:ahLst/>
            <a:cxnLst/>
            <a:rect r="r" b="b" t="t" l="l"/>
            <a:pathLst>
              <a:path h="3825354" w="5780068">
                <a:moveTo>
                  <a:pt x="0" y="0"/>
                </a:moveTo>
                <a:lnTo>
                  <a:pt x="5780068" y="0"/>
                </a:lnTo>
                <a:lnTo>
                  <a:pt x="5780068" y="3825354"/>
                </a:lnTo>
                <a:lnTo>
                  <a:pt x="0" y="3825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5373743"/>
            <a:ext cx="8086807" cy="4513909"/>
          </a:xfrm>
          <a:custGeom>
            <a:avLst/>
            <a:gdLst/>
            <a:ahLst/>
            <a:cxnLst/>
            <a:rect r="r" b="b" t="t" l="l"/>
            <a:pathLst>
              <a:path h="4513909" w="8086807">
                <a:moveTo>
                  <a:pt x="0" y="0"/>
                </a:moveTo>
                <a:lnTo>
                  <a:pt x="8086807" y="0"/>
                </a:lnTo>
                <a:lnTo>
                  <a:pt x="8086807" y="4513909"/>
                </a:lnTo>
                <a:lnTo>
                  <a:pt x="0" y="4513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34655">
            <a:off x="-8837934" y="-154598"/>
            <a:ext cx="15359471" cy="15080208"/>
          </a:xfrm>
          <a:custGeom>
            <a:avLst/>
            <a:gdLst/>
            <a:ahLst/>
            <a:cxnLst/>
            <a:rect r="r" b="b" t="t" l="l"/>
            <a:pathLst>
              <a:path h="15080208" w="15359471">
                <a:moveTo>
                  <a:pt x="0" y="0"/>
                </a:moveTo>
                <a:lnTo>
                  <a:pt x="15359471" y="0"/>
                </a:lnTo>
                <a:lnTo>
                  <a:pt x="15359471" y="15080208"/>
                </a:lnTo>
                <a:lnTo>
                  <a:pt x="0" y="1508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7242">
            <a:off x="7277772" y="-1842533"/>
            <a:ext cx="3732455" cy="3223484"/>
          </a:xfrm>
          <a:custGeom>
            <a:avLst/>
            <a:gdLst/>
            <a:ahLst/>
            <a:cxnLst/>
            <a:rect r="r" b="b" t="t" l="l"/>
            <a:pathLst>
              <a:path h="3223484" w="3732455">
                <a:moveTo>
                  <a:pt x="0" y="0"/>
                </a:moveTo>
                <a:lnTo>
                  <a:pt x="3732456" y="0"/>
                </a:lnTo>
                <a:lnTo>
                  <a:pt x="3732456" y="3223484"/>
                </a:lnTo>
                <a:lnTo>
                  <a:pt x="0" y="3223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7242">
            <a:off x="-1543270" y="8675258"/>
            <a:ext cx="3732455" cy="3223484"/>
          </a:xfrm>
          <a:custGeom>
            <a:avLst/>
            <a:gdLst/>
            <a:ahLst/>
            <a:cxnLst/>
            <a:rect r="r" b="b" t="t" l="l"/>
            <a:pathLst>
              <a:path h="3223484" w="3732455">
                <a:moveTo>
                  <a:pt x="0" y="0"/>
                </a:moveTo>
                <a:lnTo>
                  <a:pt x="3732455" y="0"/>
                </a:lnTo>
                <a:lnTo>
                  <a:pt x="3732455" y="3223484"/>
                </a:lnTo>
                <a:lnTo>
                  <a:pt x="0" y="3223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7242">
            <a:off x="15393072" y="7701853"/>
            <a:ext cx="3732455" cy="3223484"/>
          </a:xfrm>
          <a:custGeom>
            <a:avLst/>
            <a:gdLst/>
            <a:ahLst/>
            <a:cxnLst/>
            <a:rect r="r" b="b" t="t" l="l"/>
            <a:pathLst>
              <a:path h="3223484" w="3732455">
                <a:moveTo>
                  <a:pt x="0" y="0"/>
                </a:moveTo>
                <a:lnTo>
                  <a:pt x="3732456" y="0"/>
                </a:lnTo>
                <a:lnTo>
                  <a:pt x="3732456" y="3223484"/>
                </a:lnTo>
                <a:lnTo>
                  <a:pt x="0" y="3223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35681"/>
            <a:ext cx="8653146" cy="4845762"/>
          </a:xfrm>
          <a:custGeom>
            <a:avLst/>
            <a:gdLst/>
            <a:ahLst/>
            <a:cxnLst/>
            <a:rect r="r" b="b" t="t" l="l"/>
            <a:pathLst>
              <a:path h="4845762" w="8653146">
                <a:moveTo>
                  <a:pt x="0" y="0"/>
                </a:moveTo>
                <a:lnTo>
                  <a:pt x="8653146" y="0"/>
                </a:lnTo>
                <a:lnTo>
                  <a:pt x="8653146" y="4845762"/>
                </a:lnTo>
                <a:lnTo>
                  <a:pt x="0" y="4845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1478" y="1028700"/>
            <a:ext cx="9346522" cy="4240985"/>
          </a:xfrm>
          <a:custGeom>
            <a:avLst/>
            <a:gdLst/>
            <a:ahLst/>
            <a:cxnLst/>
            <a:rect r="r" b="b" t="t" l="l"/>
            <a:pathLst>
              <a:path h="4240985" w="9346522">
                <a:moveTo>
                  <a:pt x="0" y="0"/>
                </a:moveTo>
                <a:lnTo>
                  <a:pt x="9346522" y="0"/>
                </a:lnTo>
                <a:lnTo>
                  <a:pt x="9346522" y="4240985"/>
                </a:lnTo>
                <a:lnTo>
                  <a:pt x="0" y="4240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3769" y="5672581"/>
            <a:ext cx="7685607" cy="4614419"/>
          </a:xfrm>
          <a:custGeom>
            <a:avLst/>
            <a:gdLst/>
            <a:ahLst/>
            <a:cxnLst/>
            <a:rect r="r" b="b" t="t" l="l"/>
            <a:pathLst>
              <a:path h="4614419" w="7685607">
                <a:moveTo>
                  <a:pt x="0" y="0"/>
                </a:moveTo>
                <a:lnTo>
                  <a:pt x="7685608" y="0"/>
                </a:lnTo>
                <a:lnTo>
                  <a:pt x="7685608" y="4614419"/>
                </a:lnTo>
                <a:lnTo>
                  <a:pt x="0" y="46144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16" r="0" b="-7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5672581"/>
            <a:ext cx="9163670" cy="4398561"/>
          </a:xfrm>
          <a:custGeom>
            <a:avLst/>
            <a:gdLst/>
            <a:ahLst/>
            <a:cxnLst/>
            <a:rect r="r" b="b" t="t" l="l"/>
            <a:pathLst>
              <a:path h="4398561" w="9163670">
                <a:moveTo>
                  <a:pt x="0" y="0"/>
                </a:moveTo>
                <a:lnTo>
                  <a:pt x="9163670" y="0"/>
                </a:lnTo>
                <a:lnTo>
                  <a:pt x="9163670" y="4398562"/>
                </a:lnTo>
                <a:lnTo>
                  <a:pt x="0" y="43985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630310" y="-514048"/>
            <a:ext cx="2477320" cy="2904445"/>
          </a:xfrm>
          <a:custGeom>
            <a:avLst/>
            <a:gdLst/>
            <a:ahLst/>
            <a:cxnLst/>
            <a:rect r="r" b="b" t="t" l="l"/>
            <a:pathLst>
              <a:path h="2904445" w="2477320">
                <a:moveTo>
                  <a:pt x="2477320" y="0"/>
                </a:moveTo>
                <a:lnTo>
                  <a:pt x="0" y="0"/>
                </a:lnTo>
                <a:lnTo>
                  <a:pt x="0" y="2904445"/>
                </a:lnTo>
                <a:lnTo>
                  <a:pt x="2477320" y="2904445"/>
                </a:lnTo>
                <a:lnTo>
                  <a:pt x="24773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4873" t="-24274" r="-375601" b="-1622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61694" y="9258300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4739" y="360532"/>
            <a:ext cx="507276" cy="577643"/>
          </a:xfrm>
          <a:custGeom>
            <a:avLst/>
            <a:gdLst/>
            <a:ahLst/>
            <a:cxnLst/>
            <a:rect r="r" b="b" t="t" l="l"/>
            <a:pathLst>
              <a:path h="577643" w="507276">
                <a:moveTo>
                  <a:pt x="0" y="0"/>
                </a:moveTo>
                <a:lnTo>
                  <a:pt x="507276" y="0"/>
                </a:lnTo>
                <a:lnTo>
                  <a:pt x="507276" y="577643"/>
                </a:lnTo>
                <a:lnTo>
                  <a:pt x="0" y="577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6788" y="1557685"/>
            <a:ext cx="16654906" cy="7078335"/>
          </a:xfrm>
          <a:custGeom>
            <a:avLst/>
            <a:gdLst/>
            <a:ahLst/>
            <a:cxnLst/>
            <a:rect r="r" b="b" t="t" l="l"/>
            <a:pathLst>
              <a:path h="7078335" w="16654906">
                <a:moveTo>
                  <a:pt x="0" y="0"/>
                </a:moveTo>
                <a:lnTo>
                  <a:pt x="16654906" y="0"/>
                </a:lnTo>
                <a:lnTo>
                  <a:pt x="16654906" y="7078335"/>
                </a:lnTo>
                <a:lnTo>
                  <a:pt x="0" y="7078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DAGl7PogDiQ</dc:identifier>
  <dcterms:modified xsi:type="dcterms:W3CDTF">2011-08-01T06:04:30Z</dcterms:modified>
  <cp:revision>1</cp:revision>
  <dc:title>Pattern Presentation</dc:title>
</cp:coreProperties>
</file>